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6" r:id="rId4"/>
    <p:sldId id="269" r:id="rId5"/>
    <p:sldId id="272" r:id="rId6"/>
    <p:sldId id="270" r:id="rId7"/>
    <p:sldId id="267" r:id="rId8"/>
    <p:sldId id="257" r:id="rId9"/>
    <p:sldId id="271" r:id="rId10"/>
    <p:sldId id="273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4A55"/>
    <a:srgbClr val="1A468D"/>
    <a:srgbClr val="777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28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2ADF9-57A7-674A-B50B-43EBF8BEF90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1AF95-74F3-A540-A71B-6AE0E1899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6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1AF95-74F3-A540-A71B-6AE0E1899F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0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4895-A34E-404D-AF25-E8482D822DFC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92D7-91B6-DE44-B4CA-BE9D8B47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1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4895-A34E-404D-AF25-E8482D822DFC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92D7-91B6-DE44-B4CA-BE9D8B47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2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4895-A34E-404D-AF25-E8482D822DFC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92D7-91B6-DE44-B4CA-BE9D8B47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2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4895-A34E-404D-AF25-E8482D822DFC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92D7-91B6-DE44-B4CA-BE9D8B47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8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4895-A34E-404D-AF25-E8482D822DFC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92D7-91B6-DE44-B4CA-BE9D8B47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1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4895-A34E-404D-AF25-E8482D822DFC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92D7-91B6-DE44-B4CA-BE9D8B47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8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4895-A34E-404D-AF25-E8482D822DFC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92D7-91B6-DE44-B4CA-BE9D8B47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1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4895-A34E-404D-AF25-E8482D822DFC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92D7-91B6-DE44-B4CA-BE9D8B47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4895-A34E-404D-AF25-E8482D822DFC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92D7-91B6-DE44-B4CA-BE9D8B47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9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4895-A34E-404D-AF25-E8482D822DFC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92D7-91B6-DE44-B4CA-BE9D8B47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2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4895-A34E-404D-AF25-E8482D822DFC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92D7-91B6-DE44-B4CA-BE9D8B47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8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74895-A34E-404D-AF25-E8482D822DFC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892D7-91B6-DE44-B4CA-BE9D8B47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7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8873" y="3265587"/>
            <a:ext cx="4215033" cy="3491347"/>
          </a:xfrm>
        </p:spPr>
        <p:txBody>
          <a:bodyPr anchor="t">
            <a:noAutofit/>
          </a:bodyPr>
          <a:lstStyle/>
          <a:p>
            <a:pPr algn="l">
              <a:lnSpc>
                <a:spcPct val="90000"/>
              </a:lnSpc>
            </a:pPr>
            <a:r>
              <a:rPr lang="ru-RU" sz="2400" b="1" dirty="0">
                <a:solidFill>
                  <a:srgbClr val="354A55"/>
                </a:solidFill>
                <a:latin typeface="Arial Narrow"/>
                <a:cs typeface="Arial Narrow"/>
              </a:rPr>
              <a:t>Программное обеспечение </a:t>
            </a:r>
            <a:r>
              <a:rPr lang="ru-RU" sz="2400" b="1" dirty="0" smtClean="0">
                <a:solidFill>
                  <a:srgbClr val="354A55"/>
                </a:solidFill>
                <a:latin typeface="Arial Narrow"/>
                <a:cs typeface="Arial Narrow"/>
              </a:rPr>
              <a:t/>
            </a:r>
            <a:br>
              <a:rPr lang="ru-RU" sz="2400" b="1" dirty="0" smtClean="0">
                <a:solidFill>
                  <a:srgbClr val="354A55"/>
                </a:solidFill>
                <a:latin typeface="Arial Narrow"/>
                <a:cs typeface="Arial Narrow"/>
              </a:rPr>
            </a:br>
            <a:r>
              <a:rPr lang="ru-RU" sz="2400" b="1" dirty="0" smtClean="0">
                <a:solidFill>
                  <a:srgbClr val="354A55"/>
                </a:solidFill>
                <a:latin typeface="Arial Narrow"/>
                <a:cs typeface="Arial Narrow"/>
              </a:rPr>
              <a:t>с </a:t>
            </a:r>
            <a:r>
              <a:rPr lang="ru-RU" sz="2400" b="1" dirty="0">
                <a:solidFill>
                  <a:srgbClr val="354A55"/>
                </a:solidFill>
                <a:latin typeface="Arial Narrow"/>
                <a:cs typeface="Arial Narrow"/>
              </a:rPr>
              <a:t>открытым кодом для тематического моделирования больших текстовых коллекций</a:t>
            </a:r>
            <a:r>
              <a:rPr lang="ru-RU" sz="3600" b="1" dirty="0" smtClean="0">
                <a:solidFill>
                  <a:srgbClr val="354A55"/>
                </a:solidFill>
                <a:latin typeface="Arial Narrow"/>
                <a:cs typeface="Arial Narrow"/>
              </a:rPr>
              <a:t/>
            </a:r>
            <a:br>
              <a:rPr lang="ru-RU" sz="3600" b="1" dirty="0" smtClean="0">
                <a:solidFill>
                  <a:srgbClr val="354A55"/>
                </a:solidFill>
                <a:latin typeface="Arial Narrow"/>
                <a:cs typeface="Arial Narrow"/>
              </a:rPr>
            </a:br>
            <a:r>
              <a:rPr lang="ru-RU" sz="3600" b="1" dirty="0">
                <a:solidFill>
                  <a:srgbClr val="354A55"/>
                </a:solidFill>
                <a:latin typeface="Arial Narrow"/>
                <a:cs typeface="Arial Narrow"/>
              </a:rPr>
              <a:t/>
            </a:r>
            <a:br>
              <a:rPr lang="ru-RU" sz="3600" b="1" dirty="0">
                <a:solidFill>
                  <a:srgbClr val="354A55"/>
                </a:solidFill>
                <a:latin typeface="Arial Narrow"/>
                <a:cs typeface="Arial Narrow"/>
              </a:rPr>
            </a:br>
            <a:r>
              <a:rPr lang="ru-RU" sz="3600" b="1" dirty="0" smtClean="0">
                <a:solidFill>
                  <a:srgbClr val="354A55"/>
                </a:solidFill>
                <a:latin typeface="Arial Narrow"/>
                <a:cs typeface="Arial Narrow"/>
              </a:rPr>
              <a:t/>
            </a:r>
            <a:br>
              <a:rPr lang="ru-RU" sz="3600" b="1" dirty="0" smtClean="0">
                <a:solidFill>
                  <a:srgbClr val="354A55"/>
                </a:solidFill>
                <a:latin typeface="Arial Narrow"/>
                <a:cs typeface="Arial Narrow"/>
              </a:rPr>
            </a:br>
            <a:r>
              <a:rPr lang="ru-RU" sz="1600" b="1" dirty="0" smtClean="0">
                <a:solidFill>
                  <a:srgbClr val="354A55"/>
                </a:solidFill>
                <a:latin typeface="Arial Narrow"/>
                <a:cs typeface="Arial Narrow"/>
              </a:rPr>
              <a:t>Апишев Мурат Азаматович</a:t>
            </a:r>
            <a:br>
              <a:rPr lang="ru-RU" sz="1600" b="1" dirty="0" smtClean="0">
                <a:solidFill>
                  <a:srgbClr val="354A55"/>
                </a:solidFill>
                <a:latin typeface="Arial Narrow"/>
                <a:cs typeface="Arial Narrow"/>
              </a:rPr>
            </a:br>
            <a:r>
              <a:rPr lang="ru-RU" sz="1600" b="1" dirty="0" smtClean="0">
                <a:solidFill>
                  <a:srgbClr val="354A55"/>
                </a:solidFill>
                <a:latin typeface="Arial Narrow"/>
                <a:cs typeface="Arial Narrow"/>
              </a:rPr>
              <a:t>Воронцов Константин </a:t>
            </a:r>
            <a:r>
              <a:rPr lang="ru-RU" sz="1600" b="1" dirty="0" smtClean="0">
                <a:solidFill>
                  <a:srgbClr val="354A55"/>
                </a:solidFill>
                <a:latin typeface="Arial Narrow"/>
                <a:cs typeface="Arial Narrow"/>
              </a:rPr>
              <a:t>Вячеславович</a:t>
            </a:r>
            <a:br>
              <a:rPr lang="ru-RU" sz="1600" b="1" dirty="0" smtClean="0">
                <a:solidFill>
                  <a:srgbClr val="354A55"/>
                </a:solidFill>
                <a:latin typeface="Arial Narrow"/>
                <a:cs typeface="Arial Narrow"/>
              </a:rPr>
            </a:br>
            <a:r>
              <a:rPr lang="ru-RU" sz="1600" b="1" dirty="0" smtClean="0">
                <a:solidFill>
                  <a:srgbClr val="354A55"/>
                </a:solidFill>
                <a:latin typeface="Arial Narrow"/>
                <a:cs typeface="Arial Narrow"/>
              </a:rPr>
              <a:t/>
            </a:r>
            <a:br>
              <a:rPr lang="ru-RU" sz="1600" b="1" dirty="0" smtClean="0">
                <a:solidFill>
                  <a:srgbClr val="354A55"/>
                </a:solidFill>
                <a:latin typeface="Arial Narrow"/>
                <a:cs typeface="Arial Narrow"/>
              </a:rPr>
            </a:br>
            <a:r>
              <a:rPr lang="ru-RU" sz="1600" b="1" dirty="0" smtClean="0">
                <a:solidFill>
                  <a:srgbClr val="354A55"/>
                </a:solidFill>
                <a:latin typeface="Arial Narrow"/>
                <a:cs typeface="Arial Narrow"/>
              </a:rPr>
              <a:t>ВМК МГУ им. М. В. Ломоносова</a:t>
            </a:r>
            <a:r>
              <a:rPr lang="ru-RU" sz="3600" b="1" dirty="0">
                <a:solidFill>
                  <a:srgbClr val="354A55"/>
                </a:solidFill>
                <a:latin typeface="Arial Narrow"/>
                <a:cs typeface="Arial Narrow"/>
              </a:rPr>
              <a:t/>
            </a:r>
            <a:br>
              <a:rPr lang="ru-RU" sz="3600" b="1" dirty="0">
                <a:solidFill>
                  <a:srgbClr val="354A55"/>
                </a:solidFill>
                <a:latin typeface="Arial Narrow"/>
                <a:cs typeface="Arial Narrow"/>
              </a:rPr>
            </a:br>
            <a:endParaRPr lang="en-US" sz="3600" b="1" dirty="0">
              <a:solidFill>
                <a:srgbClr val="354A55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4073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02942"/>
            <a:ext cx="7772400" cy="358345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2000" b="1" dirty="0" smtClean="0">
                <a:solidFill>
                  <a:srgbClr val="354A55"/>
                </a:solidFill>
                <a:latin typeface="Arial Narrow"/>
                <a:cs typeface="Arial Narrow"/>
              </a:rPr>
              <a:t>Смежные научные проекты: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    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2508422"/>
            <a:ext cx="7772400" cy="420129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ru-RU" sz="1800" b="1" dirty="0">
                <a:solidFill>
                  <a:srgbClr val="354A55"/>
                </a:solidFill>
                <a:latin typeface="Arial Narrow" pitchFamily="34" charset="0"/>
              </a:rPr>
              <a:t>РФФИ </a:t>
            </a:r>
            <a:r>
              <a:rPr lang="ru-RU" sz="1800" b="1" dirty="0" smtClean="0">
                <a:solidFill>
                  <a:srgbClr val="354A55"/>
                </a:solidFill>
                <a:latin typeface="Arial Narrow" pitchFamily="34" charset="0"/>
              </a:rPr>
              <a:t>14-07-00908 </a:t>
            </a:r>
            <a:r>
              <a:rPr lang="ru-RU" sz="1800" b="1" dirty="0">
                <a:solidFill>
                  <a:srgbClr val="354A55"/>
                </a:solidFill>
                <a:latin typeface="Arial Narrow" pitchFamily="34" charset="0"/>
              </a:rPr>
              <a:t>– </a:t>
            </a:r>
            <a:r>
              <a:rPr lang="ru-RU" sz="1800" dirty="0" smtClean="0">
                <a:solidFill>
                  <a:srgbClr val="354A55"/>
                </a:solidFill>
                <a:latin typeface="Arial Narrow" pitchFamily="34" charset="0"/>
              </a:rPr>
              <a:t>поиск </a:t>
            </a:r>
            <a:r>
              <a:rPr lang="ru-RU" sz="1800" dirty="0">
                <a:solidFill>
                  <a:srgbClr val="354A55"/>
                </a:solidFill>
                <a:latin typeface="Arial Narrow" pitchFamily="34" charset="0"/>
              </a:rPr>
              <a:t>диагностических эталонов в </a:t>
            </a:r>
            <a:r>
              <a:rPr lang="ru-RU" sz="1800" dirty="0" err="1">
                <a:solidFill>
                  <a:srgbClr val="354A55"/>
                </a:solidFill>
                <a:latin typeface="Arial Narrow" pitchFamily="34" charset="0"/>
              </a:rPr>
              <a:t>дискретизированных</a:t>
            </a:r>
            <a:r>
              <a:rPr lang="ru-RU" sz="1800" dirty="0">
                <a:solidFill>
                  <a:srgbClr val="354A55"/>
                </a:solidFill>
                <a:latin typeface="Arial Narrow" pitchFamily="34" charset="0"/>
              </a:rPr>
              <a:t> биомедицинских сигналах методами тематического моделирования, перестановочной статистики и индукции логических закономерностей</a:t>
            </a:r>
            <a:endParaRPr lang="ru-RU" sz="1800" dirty="0" smtClean="0">
              <a:solidFill>
                <a:srgbClr val="354A55"/>
              </a:solidFill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sz="1800" b="1" dirty="0" smtClean="0">
              <a:solidFill>
                <a:srgbClr val="354A55"/>
              </a:solidFill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800" b="1" dirty="0">
                <a:solidFill>
                  <a:srgbClr val="354A55"/>
                </a:solidFill>
                <a:latin typeface="Arial Narrow" pitchFamily="34" charset="0"/>
              </a:rPr>
              <a:t>РФФИ 14-07-31176 – </a:t>
            </a:r>
            <a:r>
              <a:rPr lang="ru-RU" sz="1800" dirty="0" smtClean="0">
                <a:solidFill>
                  <a:srgbClr val="354A55"/>
                </a:solidFill>
                <a:latin typeface="Arial Narrow" pitchFamily="34" charset="0"/>
              </a:rPr>
              <a:t>вычислительные </a:t>
            </a:r>
            <a:r>
              <a:rPr lang="ru-RU" sz="1800" dirty="0">
                <a:solidFill>
                  <a:srgbClr val="354A55"/>
                </a:solidFill>
                <a:latin typeface="Arial Narrow" pitchFamily="34" charset="0"/>
              </a:rPr>
              <a:t>методы построения разреженных робастных n-</a:t>
            </a:r>
            <a:r>
              <a:rPr lang="ru-RU" sz="1800" dirty="0" err="1">
                <a:solidFill>
                  <a:srgbClr val="354A55"/>
                </a:solidFill>
                <a:latin typeface="Arial Narrow" pitchFamily="34" charset="0"/>
              </a:rPr>
              <a:t>граммных</a:t>
            </a:r>
            <a:r>
              <a:rPr lang="ru-RU" sz="1800" dirty="0">
                <a:solidFill>
                  <a:srgbClr val="354A55"/>
                </a:solidFill>
                <a:latin typeface="Arial Narrow" pitchFamily="34" charset="0"/>
              </a:rPr>
              <a:t> </a:t>
            </a:r>
            <a:r>
              <a:rPr lang="ru-RU" sz="1800" dirty="0" err="1">
                <a:solidFill>
                  <a:srgbClr val="354A55"/>
                </a:solidFill>
                <a:latin typeface="Arial Narrow" pitchFamily="34" charset="0"/>
              </a:rPr>
              <a:t>мультиязычных</a:t>
            </a:r>
            <a:r>
              <a:rPr lang="ru-RU" sz="1800" dirty="0">
                <a:solidFill>
                  <a:srgbClr val="354A55"/>
                </a:solidFill>
                <a:latin typeface="Arial Narrow" pitchFamily="34" charset="0"/>
              </a:rPr>
              <a:t> тематических моделей коллекций научных текстовых </a:t>
            </a:r>
            <a:r>
              <a:rPr lang="ru-RU" sz="1800" dirty="0" smtClean="0">
                <a:solidFill>
                  <a:srgbClr val="354A55"/>
                </a:solidFill>
                <a:latin typeface="Arial Narrow" pitchFamily="34" charset="0"/>
              </a:rPr>
              <a:t>документов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1800" dirty="0" smtClean="0">
              <a:solidFill>
                <a:srgbClr val="354A55"/>
              </a:solidFill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800" b="1" dirty="0">
                <a:solidFill>
                  <a:srgbClr val="354A55"/>
                </a:solidFill>
                <a:latin typeface="Arial Narrow" pitchFamily="34" charset="0"/>
              </a:rPr>
              <a:t>РНФ </a:t>
            </a:r>
            <a:r>
              <a:rPr lang="ru-RU" sz="1800" b="1" dirty="0" smtClean="0">
                <a:solidFill>
                  <a:srgbClr val="354A55"/>
                </a:solidFill>
                <a:latin typeface="Arial Narrow" pitchFamily="34" charset="0"/>
              </a:rPr>
              <a:t>15-18-00091 </a:t>
            </a:r>
            <a:r>
              <a:rPr lang="ru-RU" sz="1800" b="1" dirty="0">
                <a:solidFill>
                  <a:srgbClr val="354A55"/>
                </a:solidFill>
                <a:latin typeface="Arial Narrow" pitchFamily="34" charset="0"/>
              </a:rPr>
              <a:t>– </a:t>
            </a:r>
            <a:r>
              <a:rPr lang="ru-RU" sz="1800" dirty="0" smtClean="0">
                <a:solidFill>
                  <a:srgbClr val="354A55"/>
                </a:solidFill>
                <a:latin typeface="Arial Narrow" pitchFamily="34" charset="0"/>
              </a:rPr>
              <a:t>разработка </a:t>
            </a:r>
            <a:r>
              <a:rPr lang="ru-RU" sz="1800" dirty="0">
                <a:solidFill>
                  <a:srgbClr val="354A55"/>
                </a:solidFill>
                <a:latin typeface="Arial Narrow" pitchFamily="34" charset="0"/>
              </a:rPr>
              <a:t>концепции и методологии многоуровневого мониторинга состояния межнациональных отношений по данным социальных сетей</a:t>
            </a:r>
            <a:endParaRPr lang="ru-RU" sz="1800" dirty="0" smtClean="0">
              <a:solidFill>
                <a:srgbClr val="354A55"/>
              </a:solidFill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sz="1800" b="1" dirty="0">
              <a:solidFill>
                <a:srgbClr val="354A55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754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75008" y="5220556"/>
            <a:ext cx="4602843" cy="12171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000" dirty="0">
                <a:solidFill>
                  <a:srgbClr val="354A55"/>
                </a:solidFill>
                <a:latin typeface="Arial Narrow"/>
                <a:cs typeface="Arial Narrow"/>
              </a:rPr>
              <a:t>© Всероссийский Инженерный Конкурс</a:t>
            </a:r>
            <a:endParaRPr lang="en-US" sz="2000" dirty="0">
              <a:solidFill>
                <a:srgbClr val="354A55"/>
              </a:solidFill>
              <a:latin typeface="Arial Narrow"/>
              <a:cs typeface="Arial Narrow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77731" y="123568"/>
            <a:ext cx="4733438" cy="8155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rgbClr val="354A55"/>
                </a:solidFill>
                <a:latin typeface="Arial Narrow"/>
                <a:cs typeface="Arial Narrow"/>
              </a:rPr>
              <a:t>Основные литературные источники проекта</a:t>
            </a:r>
            <a:endParaRPr lang="en-US" sz="24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77732" y="939115"/>
            <a:ext cx="4800120" cy="50786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+mj-lt"/>
              <a:buAutoNum type="arabicPeriod"/>
            </a:pPr>
            <a:r>
              <a:rPr lang="en-US" sz="1300" dirty="0" smtClean="0">
                <a:solidFill>
                  <a:srgbClr val="354A55"/>
                </a:solidFill>
              </a:rPr>
              <a:t>D</a:t>
            </a:r>
            <a:r>
              <a:rPr lang="en-US" sz="1300" dirty="0">
                <a:solidFill>
                  <a:srgbClr val="354A55"/>
                </a:solidFill>
              </a:rPr>
              <a:t>. M. </a:t>
            </a:r>
            <a:r>
              <a:rPr lang="en-US" sz="1300" dirty="0" err="1">
                <a:solidFill>
                  <a:srgbClr val="354A55"/>
                </a:solidFill>
              </a:rPr>
              <a:t>Blei</a:t>
            </a:r>
            <a:r>
              <a:rPr lang="en-US" sz="1300" dirty="0">
                <a:solidFill>
                  <a:srgbClr val="354A55"/>
                </a:solidFill>
              </a:rPr>
              <a:t>. Probabilistic topic models // Communications of the ACM, 55(4):77–84, </a:t>
            </a:r>
            <a:r>
              <a:rPr lang="en-US" sz="1300" dirty="0" smtClean="0">
                <a:solidFill>
                  <a:srgbClr val="354A55"/>
                </a:solidFill>
              </a:rPr>
              <a:t>2012.</a:t>
            </a:r>
            <a:endParaRPr lang="ru-RU" sz="1300" dirty="0" smtClean="0">
              <a:solidFill>
                <a:srgbClr val="354A55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endParaRPr lang="ru-RU" sz="1300" dirty="0" smtClean="0">
              <a:solidFill>
                <a:srgbClr val="354A55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300" dirty="0" smtClean="0">
                <a:solidFill>
                  <a:srgbClr val="354A55"/>
                </a:solidFill>
              </a:rPr>
              <a:t>A</a:t>
            </a:r>
            <a:r>
              <a:rPr lang="en-US" sz="1300" dirty="0">
                <a:solidFill>
                  <a:srgbClr val="354A55"/>
                </a:solidFill>
              </a:rPr>
              <a:t>. </a:t>
            </a:r>
            <a:r>
              <a:rPr lang="en-US" sz="1300" dirty="0" err="1">
                <a:solidFill>
                  <a:srgbClr val="354A55"/>
                </a:solidFill>
              </a:rPr>
              <a:t>Daud</a:t>
            </a:r>
            <a:r>
              <a:rPr lang="en-US" sz="1300" dirty="0">
                <a:solidFill>
                  <a:srgbClr val="354A55"/>
                </a:solidFill>
              </a:rPr>
              <a:t>, J. Li, L. Zhou, and F. Muhammad. Knowledge discovery through directed probabilistic topic models: a survey // Frontiers of Computer Science in China, 4(2):280–301, </a:t>
            </a:r>
            <a:r>
              <a:rPr lang="en-US" sz="1300" dirty="0" smtClean="0">
                <a:solidFill>
                  <a:srgbClr val="354A55"/>
                </a:solidFill>
              </a:rPr>
              <a:t>2010.</a:t>
            </a:r>
            <a:endParaRPr lang="ru-RU" sz="1300" dirty="0" smtClean="0">
              <a:solidFill>
                <a:srgbClr val="354A55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endParaRPr lang="ru-RU" sz="1300" dirty="0" smtClean="0">
              <a:solidFill>
                <a:srgbClr val="354A55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300" dirty="0" err="1" smtClean="0">
                <a:solidFill>
                  <a:srgbClr val="354A55"/>
                </a:solidFill>
              </a:rPr>
              <a:t>Blei</a:t>
            </a:r>
            <a:r>
              <a:rPr lang="en-US" sz="1300" dirty="0" smtClean="0">
                <a:solidFill>
                  <a:srgbClr val="354A55"/>
                </a:solidFill>
              </a:rPr>
              <a:t> </a:t>
            </a:r>
            <a:r>
              <a:rPr lang="en-US" sz="1300" dirty="0">
                <a:solidFill>
                  <a:srgbClr val="354A55"/>
                </a:solidFill>
              </a:rPr>
              <a:t>D. M., Ng A. Y., Jordan M. I. Latent </a:t>
            </a:r>
            <a:r>
              <a:rPr lang="en-US" sz="1300" dirty="0" err="1">
                <a:solidFill>
                  <a:srgbClr val="354A55"/>
                </a:solidFill>
              </a:rPr>
              <a:t>Dirichlet</a:t>
            </a:r>
            <a:r>
              <a:rPr lang="en-US" sz="1300" dirty="0">
                <a:solidFill>
                  <a:srgbClr val="354A55"/>
                </a:solidFill>
              </a:rPr>
              <a:t> allocation // Journal of Machine Learning Research. — 2003. — Vol. 3. — Pp. </a:t>
            </a:r>
            <a:r>
              <a:rPr lang="en-US" sz="1300" dirty="0" smtClean="0">
                <a:solidFill>
                  <a:srgbClr val="354A55"/>
                </a:solidFill>
              </a:rPr>
              <a:t>993–1022.</a:t>
            </a:r>
            <a:endParaRPr lang="ru-RU" sz="1300" dirty="0" smtClean="0">
              <a:solidFill>
                <a:srgbClr val="354A55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endParaRPr lang="ru-RU" sz="1300" dirty="0" smtClean="0">
              <a:solidFill>
                <a:srgbClr val="354A55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300" dirty="0" smtClean="0">
                <a:solidFill>
                  <a:srgbClr val="354A55"/>
                </a:solidFill>
              </a:rPr>
              <a:t>K</a:t>
            </a:r>
            <a:r>
              <a:rPr lang="en-US" sz="1300" dirty="0">
                <a:solidFill>
                  <a:srgbClr val="354A55"/>
                </a:solidFill>
              </a:rPr>
              <a:t>. V. </a:t>
            </a:r>
            <a:r>
              <a:rPr lang="en-US" sz="1300" dirty="0" err="1">
                <a:solidFill>
                  <a:srgbClr val="354A55"/>
                </a:solidFill>
              </a:rPr>
              <a:t>Vorontsov</a:t>
            </a:r>
            <a:r>
              <a:rPr lang="en-US" sz="1300" dirty="0">
                <a:solidFill>
                  <a:srgbClr val="354A55"/>
                </a:solidFill>
              </a:rPr>
              <a:t>. Additive regularization for topic models of text collections // </a:t>
            </a:r>
            <a:r>
              <a:rPr lang="en-US" sz="1300" dirty="0" err="1">
                <a:solidFill>
                  <a:srgbClr val="354A55"/>
                </a:solidFill>
              </a:rPr>
              <a:t>Doklady</a:t>
            </a:r>
            <a:r>
              <a:rPr lang="en-US" sz="1300" dirty="0">
                <a:solidFill>
                  <a:srgbClr val="354A55"/>
                </a:solidFill>
              </a:rPr>
              <a:t> Mathematics, 89(3):301–304, </a:t>
            </a:r>
            <a:r>
              <a:rPr lang="en-US" sz="1300" dirty="0" smtClean="0">
                <a:solidFill>
                  <a:srgbClr val="354A55"/>
                </a:solidFill>
              </a:rPr>
              <a:t>2014.</a:t>
            </a:r>
            <a:endParaRPr lang="ru-RU" sz="1300" dirty="0">
              <a:solidFill>
                <a:srgbClr val="354A55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endParaRPr lang="ru-RU" sz="1300" dirty="0" smtClean="0">
              <a:solidFill>
                <a:srgbClr val="354A55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300" dirty="0" smtClean="0">
                <a:solidFill>
                  <a:srgbClr val="354A55"/>
                </a:solidFill>
              </a:rPr>
              <a:t>K</a:t>
            </a:r>
            <a:r>
              <a:rPr lang="en-US" sz="1300" dirty="0">
                <a:solidFill>
                  <a:srgbClr val="354A55"/>
                </a:solidFill>
              </a:rPr>
              <a:t>. V. </a:t>
            </a:r>
            <a:r>
              <a:rPr lang="en-US" sz="1300" dirty="0" err="1">
                <a:solidFill>
                  <a:srgbClr val="354A55"/>
                </a:solidFill>
              </a:rPr>
              <a:t>Vorontsov</a:t>
            </a:r>
            <a:r>
              <a:rPr lang="en-US" sz="1300" dirty="0">
                <a:solidFill>
                  <a:srgbClr val="354A55"/>
                </a:solidFill>
              </a:rPr>
              <a:t> and A. A. </a:t>
            </a:r>
            <a:r>
              <a:rPr lang="en-US" sz="1300" dirty="0" err="1">
                <a:solidFill>
                  <a:srgbClr val="354A55"/>
                </a:solidFill>
              </a:rPr>
              <a:t>Potapenko</a:t>
            </a:r>
            <a:r>
              <a:rPr lang="en-US" sz="1300" dirty="0">
                <a:solidFill>
                  <a:srgbClr val="354A55"/>
                </a:solidFill>
              </a:rPr>
              <a:t>. Additive regularization of topic models // Machine Learning, Special Issue on Data Analysis and Intelligent Optimization, Springer, </a:t>
            </a:r>
            <a:r>
              <a:rPr lang="en-US" sz="1300" dirty="0" smtClean="0">
                <a:solidFill>
                  <a:srgbClr val="354A55"/>
                </a:solidFill>
              </a:rPr>
              <a:t>2014.</a:t>
            </a:r>
            <a:endParaRPr lang="ru-RU" sz="1300" dirty="0" smtClean="0">
              <a:solidFill>
                <a:srgbClr val="354A55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endParaRPr lang="ru-RU" sz="1300" dirty="0" smtClean="0">
              <a:solidFill>
                <a:srgbClr val="354A55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300" dirty="0" smtClean="0">
                <a:solidFill>
                  <a:srgbClr val="354A55"/>
                </a:solidFill>
              </a:rPr>
              <a:t>K</a:t>
            </a:r>
            <a:r>
              <a:rPr lang="en-US" sz="1300" dirty="0">
                <a:solidFill>
                  <a:srgbClr val="354A55"/>
                </a:solidFill>
              </a:rPr>
              <a:t>. V. </a:t>
            </a:r>
            <a:r>
              <a:rPr lang="en-US" sz="1300" dirty="0" err="1">
                <a:solidFill>
                  <a:srgbClr val="354A55"/>
                </a:solidFill>
              </a:rPr>
              <a:t>Vorontsov</a:t>
            </a:r>
            <a:r>
              <a:rPr lang="en-US" sz="1300" dirty="0">
                <a:solidFill>
                  <a:srgbClr val="354A55"/>
                </a:solidFill>
              </a:rPr>
              <a:t> and A. A. </a:t>
            </a:r>
            <a:r>
              <a:rPr lang="en-US" sz="1300" dirty="0" err="1">
                <a:solidFill>
                  <a:srgbClr val="354A55"/>
                </a:solidFill>
              </a:rPr>
              <a:t>Potapenko</a:t>
            </a:r>
            <a:r>
              <a:rPr lang="en-US" sz="1300" dirty="0">
                <a:solidFill>
                  <a:srgbClr val="354A55"/>
                </a:solidFill>
              </a:rPr>
              <a:t>. Tutorial on probabilistic topic modeling: Additive regularization for stochastic matrix factorization // In AIST’2014, Analysis of Images, Social networks and Texts. Springer International Publishing Switzerland, Communications in Computer and Information Science (CCIS), 2014, vol. 436, Pp. 29–46.</a:t>
            </a:r>
          </a:p>
        </p:txBody>
      </p:sp>
    </p:spTree>
    <p:extLst>
      <p:ext uri="{BB962C8B-B14F-4D97-AF65-F5344CB8AC3E}">
        <p14:creationId xmlns:p14="http://schemas.microsoft.com/office/powerpoint/2010/main" val="11827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1742582"/>
            <a:ext cx="6481233" cy="4559364"/>
          </a:xfrm>
        </p:spPr>
        <p:txBody>
          <a:bodyPr anchor="ctr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Цель проекта 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– создание </a:t>
            </a:r>
            <a:r>
              <a:rPr lang="ru-RU" sz="1800" dirty="0">
                <a:solidFill>
                  <a:schemeClr val="bg1"/>
                </a:solidFill>
                <a:latin typeface="Arial Narrow"/>
                <a:cs typeface="Arial Narrow"/>
              </a:rPr>
              <a:t>общедоступной вычислительной технологии для тематического моделирования больших 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разнородных коллекций </a:t>
            </a:r>
            <a:r>
              <a:rPr lang="ru-RU" sz="1800" dirty="0">
                <a:solidFill>
                  <a:schemeClr val="bg1"/>
                </a:solidFill>
                <a:latin typeface="Arial Narrow"/>
                <a:cs typeface="Arial Narrow"/>
              </a:rPr>
              <a:t>текстов на естественных языках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.</a:t>
            </a:r>
            <a:b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</a:br>
            <a:r>
              <a:rPr lang="ru-RU" sz="1800" b="1" dirty="0">
                <a:solidFill>
                  <a:schemeClr val="bg1"/>
                </a:solidFill>
                <a:latin typeface="Arial Narrow"/>
                <a:cs typeface="Arial Narrow"/>
              </a:rPr>
              <a:t/>
            </a:r>
            <a:br>
              <a:rPr lang="ru-RU" sz="1800" b="1" dirty="0">
                <a:solidFill>
                  <a:schemeClr val="bg1"/>
                </a:solidFill>
                <a:latin typeface="Arial Narrow"/>
                <a:cs typeface="Arial Narrow"/>
              </a:rPr>
            </a:br>
            <a:r>
              <a:rPr lang="ru-RU" sz="1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Задача проекта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 – 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расширение </a:t>
            </a:r>
            <a:r>
              <a:rPr lang="ru-RU" sz="1800" dirty="0">
                <a:solidFill>
                  <a:schemeClr val="bg1"/>
                </a:solidFill>
                <a:latin typeface="Arial Narrow"/>
                <a:cs typeface="Arial Narrow"/>
              </a:rPr>
              <a:t>библиотеки тематического моделирования с открытым кодом BigARTM и её применение 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</a:b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в </a:t>
            </a:r>
            <a:r>
              <a:rPr lang="ru-RU" sz="1800" dirty="0">
                <a:solidFill>
                  <a:schemeClr val="bg1"/>
                </a:solidFill>
                <a:latin typeface="Arial Narrow"/>
                <a:cs typeface="Arial Narrow"/>
              </a:rPr>
              <a:t>различных прикладных проектах, связанных с информационным поиском и анализом больших текстовых коллекций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.</a:t>
            </a:r>
            <a:b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</a:br>
            <a:r>
              <a:rPr lang="ru-RU" sz="1800" b="1" dirty="0" smtClean="0">
                <a:solidFill>
                  <a:schemeClr val="bg1"/>
                </a:solidFill>
                <a:latin typeface="Arial Narrow"/>
                <a:cs typeface="Arial Narrow"/>
              </a:rPr>
              <a:t/>
            </a:r>
            <a:br>
              <a:rPr lang="ru-RU" sz="1800" b="1" dirty="0" smtClean="0">
                <a:solidFill>
                  <a:schemeClr val="bg1"/>
                </a:solidFill>
                <a:latin typeface="Arial Narrow"/>
                <a:cs typeface="Arial Narrow"/>
              </a:rPr>
            </a:br>
            <a:r>
              <a:rPr lang="ru-RU" sz="1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Актуальность проекта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обусловлена 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лавинообразным ростом объёмов текстовой информации и быстрым развитием технологий 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тематического моделирования 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и 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разведочного 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поиска 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во 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всём </a:t>
            </a:r>
            <a:r>
              <a:rPr lang="ru-RU" sz="1800" dirty="0" smtClean="0">
                <a:solidFill>
                  <a:schemeClr val="bg1"/>
                </a:solidFill>
                <a:latin typeface="Arial Narrow"/>
                <a:cs typeface="Arial Narrow"/>
              </a:rPr>
              <a:t>мире.</a:t>
            </a:r>
            <a:r>
              <a:rPr lang="ru-RU" sz="2800" b="1" dirty="0">
                <a:solidFill>
                  <a:schemeClr val="bg1"/>
                </a:solidFill>
                <a:latin typeface="Arial Narrow"/>
                <a:cs typeface="Arial Narrow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Arial Narrow"/>
                <a:cs typeface="Arial Narrow"/>
              </a:rPr>
            </a:br>
            <a:endParaRPr lang="en-US" sz="28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26017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38424"/>
            <a:ext cx="7772400" cy="62057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354A55"/>
                </a:solidFill>
                <a:latin typeface="Arial Narrow"/>
                <a:cs typeface="Arial Narrow"/>
              </a:rPr>
              <a:t>Описание проекта </a:t>
            </a:r>
            <a:r>
              <a:rPr lang="ru-RU" sz="2800" b="1" dirty="0" smtClean="0"/>
              <a:t> 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2248930"/>
            <a:ext cx="7924800" cy="4508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ru-RU" sz="1800" b="1" dirty="0">
                <a:solidFill>
                  <a:srgbClr val="354A55"/>
                </a:solidFill>
              </a:rPr>
              <a:t>Теория АРТМ </a:t>
            </a:r>
            <a:r>
              <a:rPr lang="ru-RU" sz="1800" dirty="0" smtClean="0">
                <a:solidFill>
                  <a:srgbClr val="354A55"/>
                </a:solidFill>
              </a:rPr>
              <a:t>(аддитивной регуляризации тематических моделей)</a:t>
            </a:r>
            <a:r>
              <a:rPr lang="ru-RU" sz="1800" b="1" dirty="0">
                <a:solidFill>
                  <a:srgbClr val="354A55"/>
                </a:solidFill>
              </a:rPr>
              <a:t> </a:t>
            </a:r>
            <a:r>
              <a:rPr lang="ru-RU" sz="1800" dirty="0" smtClean="0">
                <a:solidFill>
                  <a:srgbClr val="354A55"/>
                </a:solidFill>
              </a:rPr>
              <a:t>—</a:t>
            </a:r>
            <a:r>
              <a:rPr lang="ru-RU" sz="1800" dirty="0" smtClean="0">
                <a:solidFill>
                  <a:srgbClr val="354A55"/>
                </a:solidFill>
              </a:rPr>
              <a:t>обобщает современные </a:t>
            </a:r>
            <a:r>
              <a:rPr lang="ru-RU" sz="1800" dirty="0">
                <a:solidFill>
                  <a:srgbClr val="354A55"/>
                </a:solidFill>
              </a:rPr>
              <a:t>подходы в тематическом </a:t>
            </a:r>
            <a:r>
              <a:rPr lang="ru-RU" sz="1800" dirty="0" smtClean="0">
                <a:solidFill>
                  <a:srgbClr val="354A55"/>
                </a:solidFill>
              </a:rPr>
              <a:t>моделировании</a:t>
            </a:r>
            <a:r>
              <a:rPr lang="ru-RU" sz="1800" dirty="0" smtClean="0">
                <a:solidFill>
                  <a:srgbClr val="354A55"/>
                </a:solidFill>
              </a:rPr>
              <a:t> </a:t>
            </a:r>
            <a:br>
              <a:rPr lang="ru-RU" sz="1800" dirty="0" smtClean="0">
                <a:solidFill>
                  <a:srgbClr val="354A55"/>
                </a:solidFill>
              </a:rPr>
            </a:br>
            <a:r>
              <a:rPr lang="ru-RU" sz="1800" dirty="0" smtClean="0">
                <a:solidFill>
                  <a:srgbClr val="354A55"/>
                </a:solidFill>
              </a:rPr>
              <a:t>для синтеза комбинированных моделей с заданными свойствами. Разработана </a:t>
            </a:r>
            <a:r>
              <a:rPr lang="ru-RU" sz="1800" dirty="0">
                <a:solidFill>
                  <a:srgbClr val="354A55"/>
                </a:solidFill>
              </a:rPr>
              <a:t>в ВЦ </a:t>
            </a:r>
            <a:r>
              <a:rPr lang="ru-RU" sz="1800" dirty="0" smtClean="0">
                <a:solidFill>
                  <a:srgbClr val="354A55"/>
                </a:solidFill>
              </a:rPr>
              <a:t>РАН при участии студентов и аспирантов МГУ и МФТИ.</a:t>
            </a:r>
            <a:endParaRPr lang="ru-RU" sz="1800" dirty="0" smtClean="0">
              <a:solidFill>
                <a:srgbClr val="354A55"/>
              </a:solidFill>
            </a:endParaRPr>
          </a:p>
          <a:p>
            <a:pPr algn="l"/>
            <a:endParaRPr lang="ru-RU" sz="1800" b="1" dirty="0" smtClean="0">
              <a:solidFill>
                <a:srgbClr val="354A55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800" b="1" dirty="0">
                <a:solidFill>
                  <a:srgbClr val="354A55"/>
                </a:solidFill>
              </a:rPr>
              <a:t>Библиотека BigARTM </a:t>
            </a:r>
            <a:r>
              <a:rPr lang="ru-RU" sz="1800" dirty="0">
                <a:solidFill>
                  <a:srgbClr val="354A55"/>
                </a:solidFill>
              </a:rPr>
              <a:t>— </a:t>
            </a:r>
            <a:r>
              <a:rPr lang="ru-RU" sz="1800" dirty="0" smtClean="0">
                <a:solidFill>
                  <a:srgbClr val="354A55"/>
                </a:solidFill>
              </a:rPr>
              <a:t>программное обеспечение </a:t>
            </a:r>
            <a:r>
              <a:rPr lang="ru-RU" sz="1800" dirty="0">
                <a:solidFill>
                  <a:srgbClr val="354A55"/>
                </a:solidFill>
              </a:rPr>
              <a:t>с открытым </a:t>
            </a:r>
            <a:r>
              <a:rPr lang="ru-RU" sz="1800" dirty="0" smtClean="0">
                <a:solidFill>
                  <a:srgbClr val="354A55"/>
                </a:solidFill>
              </a:rPr>
              <a:t>кодом (</a:t>
            </a:r>
            <a:r>
              <a:rPr lang="en-US" sz="1800" dirty="0" smtClean="0">
                <a:solidFill>
                  <a:srgbClr val="354A55"/>
                </a:solidFill>
              </a:rPr>
              <a:t>bigartm.org</a:t>
            </a:r>
            <a:r>
              <a:rPr lang="ru-RU" sz="1800" dirty="0" smtClean="0">
                <a:solidFill>
                  <a:srgbClr val="354A55"/>
                </a:solidFill>
              </a:rPr>
              <a:t>), </a:t>
            </a:r>
            <a:r>
              <a:rPr lang="ru-RU" sz="1800" dirty="0">
                <a:solidFill>
                  <a:srgbClr val="354A55"/>
                </a:solidFill>
              </a:rPr>
              <a:t>на поддержку и развитие которого </a:t>
            </a:r>
            <a:r>
              <a:rPr lang="ru-RU" sz="1800" dirty="0" smtClean="0">
                <a:solidFill>
                  <a:srgbClr val="354A55"/>
                </a:solidFill>
              </a:rPr>
              <a:t>направлен </a:t>
            </a:r>
            <a:r>
              <a:rPr lang="ru-RU" sz="1800" dirty="0">
                <a:solidFill>
                  <a:srgbClr val="354A55"/>
                </a:solidFill>
              </a:rPr>
              <a:t>проект</a:t>
            </a:r>
            <a:r>
              <a:rPr lang="ru-RU" sz="1800" dirty="0" smtClean="0">
                <a:solidFill>
                  <a:srgbClr val="354A55"/>
                </a:solidFill>
              </a:rPr>
              <a:t>.</a:t>
            </a:r>
          </a:p>
          <a:p>
            <a:pPr algn="l"/>
            <a:endParaRPr lang="ru-RU" sz="1800" dirty="0">
              <a:solidFill>
                <a:srgbClr val="354A55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800" b="1" dirty="0" smtClean="0">
                <a:solidFill>
                  <a:srgbClr val="354A55"/>
                </a:solidFill>
              </a:rPr>
              <a:t>Основные направления развития </a:t>
            </a:r>
            <a:r>
              <a:rPr lang="en-US" sz="1800" b="1" dirty="0" err="1" smtClean="0">
                <a:solidFill>
                  <a:srgbClr val="354A55"/>
                </a:solidFill>
              </a:rPr>
              <a:t>BigARTM</a:t>
            </a:r>
            <a:r>
              <a:rPr lang="en-US" sz="1800" b="1" dirty="0" smtClean="0">
                <a:solidFill>
                  <a:srgbClr val="354A55"/>
                </a:solidFill>
              </a:rPr>
              <a:t>:</a:t>
            </a:r>
          </a:p>
          <a:p>
            <a:pPr lvl="2" indent="-457200">
              <a:spcBef>
                <a:spcPct val="0"/>
              </a:spcBef>
              <a:buFont typeface="Wingdings" pitchFamily="2" charset="2"/>
              <a:buChar char="ü"/>
            </a:pPr>
            <a:r>
              <a:rPr lang="ru-RU" dirty="0" smtClean="0">
                <a:solidFill>
                  <a:srgbClr val="354A55"/>
                </a:solidFill>
              </a:rPr>
              <a:t>расширение библиотеки регуляризаторов и критериев качества,  </a:t>
            </a:r>
            <a:endParaRPr lang="en-US" dirty="0" smtClean="0">
              <a:solidFill>
                <a:srgbClr val="354A55"/>
              </a:solidFill>
            </a:endParaRPr>
          </a:p>
          <a:p>
            <a:pPr lvl="2" indent="-457200">
              <a:spcBef>
                <a:spcPct val="0"/>
              </a:spcBef>
              <a:buFont typeface="Wingdings" pitchFamily="2" charset="2"/>
              <a:buChar char="ü"/>
            </a:pPr>
            <a:r>
              <a:rPr lang="ru-RU" dirty="0" smtClean="0">
                <a:solidFill>
                  <a:srgbClr val="354A55"/>
                </a:solidFill>
              </a:rPr>
              <a:t>расширение ядра для поддержки лингвистически </a:t>
            </a:r>
            <a:r>
              <a:rPr lang="ru-RU" dirty="0">
                <a:solidFill>
                  <a:srgbClr val="354A55"/>
                </a:solidFill>
              </a:rPr>
              <a:t>обоснованных </a:t>
            </a:r>
            <a:r>
              <a:rPr lang="ru-RU" dirty="0" smtClean="0">
                <a:solidFill>
                  <a:srgbClr val="354A55"/>
                </a:solidFill>
              </a:rPr>
              <a:t>моделей и повышения </a:t>
            </a:r>
            <a:r>
              <a:rPr lang="ru-RU" dirty="0">
                <a:solidFill>
                  <a:srgbClr val="354A55"/>
                </a:solidFill>
              </a:rPr>
              <a:t>интерпретируемости тем</a:t>
            </a:r>
            <a:r>
              <a:rPr lang="ru-RU" dirty="0" smtClean="0">
                <a:solidFill>
                  <a:srgbClr val="354A55"/>
                </a:solidFill>
              </a:rPr>
              <a:t>,</a:t>
            </a:r>
            <a:endParaRPr lang="ru-RU" dirty="0">
              <a:solidFill>
                <a:srgbClr val="354A55"/>
              </a:solidFill>
            </a:endParaRPr>
          </a:p>
          <a:p>
            <a:pPr lvl="2" indent="-457200">
              <a:spcBef>
                <a:spcPct val="0"/>
              </a:spcBef>
              <a:buFont typeface="Wingdings" pitchFamily="2" charset="2"/>
              <a:buChar char="ü"/>
            </a:pPr>
            <a:r>
              <a:rPr lang="ru-RU" dirty="0" smtClean="0">
                <a:solidFill>
                  <a:srgbClr val="354A55"/>
                </a:solidFill>
              </a:rPr>
              <a:t>расширение ядра для анализа сложно структурированных гетерогенных </a:t>
            </a:r>
            <a:r>
              <a:rPr lang="ru-RU" dirty="0">
                <a:solidFill>
                  <a:srgbClr val="354A55"/>
                </a:solidFill>
              </a:rPr>
              <a:t>данных </a:t>
            </a:r>
            <a:r>
              <a:rPr lang="ru-RU" dirty="0" smtClean="0">
                <a:solidFill>
                  <a:srgbClr val="354A55"/>
                </a:solidFill>
              </a:rPr>
              <a:t>социальных </a:t>
            </a:r>
            <a:r>
              <a:rPr lang="ru-RU" dirty="0">
                <a:solidFill>
                  <a:srgbClr val="354A55"/>
                </a:solidFill>
              </a:rPr>
              <a:t>сетей, рекламных сетей, рекомендательных систем, </a:t>
            </a:r>
            <a:r>
              <a:rPr lang="ru-RU" dirty="0" smtClean="0">
                <a:solidFill>
                  <a:srgbClr val="354A55"/>
                </a:solidFill>
              </a:rPr>
              <a:t>научных электронных библиотек.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2917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9072"/>
            <a:ext cx="7772400" cy="1972385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800" b="1" dirty="0">
                <a:solidFill>
                  <a:srgbClr val="354A55"/>
                </a:solidFill>
                <a:latin typeface="Arial Narrow"/>
                <a:cs typeface="Arial Narrow"/>
              </a:rPr>
              <a:t>Ожидаемые </a:t>
            </a:r>
            <a:r>
              <a:rPr lang="ru-RU" sz="2800" b="1" dirty="0" smtClean="0">
                <a:solidFill>
                  <a:srgbClr val="354A55"/>
                </a:solidFill>
                <a:latin typeface="Arial Narrow"/>
                <a:cs typeface="Arial Narrow"/>
              </a:rPr>
              <a:t>результаты и </a:t>
            </a:r>
            <a:r>
              <a:rPr lang="ru-RU" sz="2800" b="1" dirty="0">
                <a:solidFill>
                  <a:srgbClr val="354A55"/>
                </a:solidFill>
                <a:latin typeface="Arial Narrow"/>
                <a:cs typeface="Arial Narrow"/>
              </a:rPr>
              <a:t>их научная </a:t>
            </a:r>
            <a:r>
              <a:rPr lang="ru-RU" sz="2800" b="1" dirty="0" smtClean="0">
                <a:solidFill>
                  <a:srgbClr val="354A55"/>
                </a:solidFill>
                <a:latin typeface="Arial Narrow"/>
                <a:cs typeface="Arial Narrow"/>
              </a:rPr>
              <a:t>новизна</a:t>
            </a:r>
            <a:r>
              <a:rPr lang="ru-RU" sz="3600" b="1" dirty="0">
                <a:solidFill>
                  <a:srgbClr val="354A55"/>
                </a:solidFill>
                <a:latin typeface="Arial Narrow"/>
                <a:cs typeface="Arial Narrow"/>
              </a:rPr>
              <a:t/>
            </a:r>
            <a:br>
              <a:rPr lang="ru-RU" sz="3600" b="1" dirty="0">
                <a:solidFill>
                  <a:srgbClr val="354A55"/>
                </a:solidFill>
                <a:latin typeface="Arial Narrow"/>
                <a:cs typeface="Arial Narrow"/>
              </a:rPr>
            </a:b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> </a:t>
            </a:r>
            <a:br>
              <a:rPr lang="ru-RU" sz="2600" b="1" dirty="0"/>
            </a:br>
            <a:r>
              <a:rPr lang="en-US" sz="2600" b="1" dirty="0"/>
              <a:t> </a:t>
            </a:r>
            <a:r>
              <a:rPr lang="ru-RU" sz="2600" b="1" dirty="0"/>
              <a:t/>
            </a:r>
            <a:br>
              <a:rPr lang="ru-RU" sz="2600" b="1" dirty="0"/>
            </a:br>
            <a:endParaRPr lang="ru-RU" sz="26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2295144"/>
            <a:ext cx="7772400" cy="44640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ru-RU" sz="2000" b="1" dirty="0">
                <a:solidFill>
                  <a:srgbClr val="354A55"/>
                </a:solidFill>
              </a:rPr>
              <a:t>Создание</a:t>
            </a:r>
            <a:r>
              <a:rPr lang="ru-RU" sz="2000" dirty="0">
                <a:solidFill>
                  <a:srgbClr val="354A55"/>
                </a:solidFill>
              </a:rPr>
              <a:t> </a:t>
            </a:r>
            <a:r>
              <a:rPr lang="ru-RU" sz="2000" dirty="0" smtClean="0">
                <a:solidFill>
                  <a:srgbClr val="354A55"/>
                </a:solidFill>
              </a:rPr>
              <a:t>инструментария для </a:t>
            </a:r>
            <a:r>
              <a:rPr lang="ru-RU" sz="2000" dirty="0">
                <a:solidFill>
                  <a:srgbClr val="354A55"/>
                </a:solidFill>
              </a:rPr>
              <a:t>качественной и эффективной обработки больших массивов текстовой информации, </a:t>
            </a:r>
            <a:r>
              <a:rPr lang="ru-RU" sz="2000" dirty="0" smtClean="0">
                <a:solidFill>
                  <a:srgbClr val="354A55"/>
                </a:solidFill>
              </a:rPr>
              <a:t>превосходящего </a:t>
            </a:r>
            <a:r>
              <a:rPr lang="ru-RU" sz="2000" dirty="0">
                <a:solidFill>
                  <a:srgbClr val="354A55"/>
                </a:solidFill>
              </a:rPr>
              <a:t>известные аналоги</a:t>
            </a:r>
            <a:r>
              <a:rPr lang="ru-RU" sz="2000" dirty="0" smtClean="0">
                <a:solidFill>
                  <a:srgbClr val="354A55"/>
                </a:solidFill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2000" b="1" dirty="0">
              <a:solidFill>
                <a:srgbClr val="354A55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000" b="1" dirty="0">
                <a:solidFill>
                  <a:srgbClr val="354A55"/>
                </a:solidFill>
              </a:rPr>
              <a:t>Использование</a:t>
            </a:r>
            <a:r>
              <a:rPr lang="ru-RU" sz="2000" dirty="0">
                <a:solidFill>
                  <a:srgbClr val="354A55"/>
                </a:solidFill>
              </a:rPr>
              <a:t> полученного </a:t>
            </a:r>
            <a:r>
              <a:rPr lang="ru-RU" sz="2000" dirty="0" smtClean="0">
                <a:solidFill>
                  <a:srgbClr val="354A55"/>
                </a:solidFill>
              </a:rPr>
              <a:t>программного продукта </a:t>
            </a:r>
            <a:br>
              <a:rPr lang="ru-RU" sz="2000" dirty="0" smtClean="0">
                <a:solidFill>
                  <a:srgbClr val="354A55"/>
                </a:solidFill>
              </a:rPr>
            </a:br>
            <a:r>
              <a:rPr lang="ru-RU" sz="2000" dirty="0" smtClean="0">
                <a:solidFill>
                  <a:srgbClr val="354A55"/>
                </a:solidFill>
              </a:rPr>
              <a:t>для анализа данных социальных </a:t>
            </a:r>
            <a:r>
              <a:rPr lang="ru-RU" sz="2000" dirty="0" smtClean="0">
                <a:solidFill>
                  <a:srgbClr val="354A55"/>
                </a:solidFill>
              </a:rPr>
              <a:t>сетей, </a:t>
            </a:r>
            <a:r>
              <a:rPr lang="ru-RU" sz="2000" dirty="0" smtClean="0">
                <a:solidFill>
                  <a:srgbClr val="354A55"/>
                </a:solidFill>
              </a:rPr>
              <a:t>построения рекомендательных систем, персонализации рекламы, </a:t>
            </a:r>
            <a:r>
              <a:rPr lang="ru-RU" sz="2000" dirty="0" smtClean="0">
                <a:solidFill>
                  <a:srgbClr val="354A55"/>
                </a:solidFill>
              </a:rPr>
              <a:t>тематизации </a:t>
            </a:r>
            <a:r>
              <a:rPr lang="ru-RU" sz="2000" dirty="0">
                <a:solidFill>
                  <a:srgbClr val="354A55"/>
                </a:solidFill>
              </a:rPr>
              <a:t>научных электронных </a:t>
            </a:r>
            <a:r>
              <a:rPr lang="ru-RU" sz="2000" dirty="0" smtClean="0">
                <a:solidFill>
                  <a:srgbClr val="354A55"/>
                </a:solidFill>
              </a:rPr>
              <a:t>библиотек.</a:t>
            </a:r>
            <a:endParaRPr lang="ru-RU" sz="2000" dirty="0" smtClean="0">
              <a:solidFill>
                <a:srgbClr val="354A55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sz="2000" b="1" dirty="0" smtClean="0">
              <a:solidFill>
                <a:srgbClr val="354A55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354A55"/>
                </a:solidFill>
              </a:rPr>
              <a:t>Разработка </a:t>
            </a:r>
            <a:r>
              <a:rPr lang="ru-RU" sz="2000" dirty="0" smtClean="0">
                <a:solidFill>
                  <a:srgbClr val="354A55"/>
                </a:solidFill>
              </a:rPr>
              <a:t>технологической платформы для </a:t>
            </a:r>
            <a:br>
              <a:rPr lang="ru-RU" sz="2000" dirty="0" smtClean="0">
                <a:solidFill>
                  <a:srgbClr val="354A55"/>
                </a:solidFill>
              </a:rPr>
            </a:br>
            <a:r>
              <a:rPr lang="ru-RU" sz="2000" dirty="0" smtClean="0">
                <a:solidFill>
                  <a:srgbClr val="354A55"/>
                </a:solidFill>
              </a:rPr>
              <a:t>разведочного информационного поиска </a:t>
            </a:r>
            <a:r>
              <a:rPr lang="ru-RU" sz="2000" dirty="0" smtClean="0">
                <a:solidFill>
                  <a:srgbClr val="354A55"/>
                </a:solidFill>
              </a:rPr>
              <a:t>(</a:t>
            </a:r>
            <a:r>
              <a:rPr lang="ru-RU" sz="2000" dirty="0" err="1">
                <a:solidFill>
                  <a:srgbClr val="354A55"/>
                </a:solidFill>
              </a:rPr>
              <a:t>Exploratory</a:t>
            </a:r>
            <a:r>
              <a:rPr lang="ru-RU" sz="2000" dirty="0">
                <a:solidFill>
                  <a:srgbClr val="354A55"/>
                </a:solidFill>
              </a:rPr>
              <a:t> </a:t>
            </a:r>
            <a:r>
              <a:rPr lang="ru-RU" sz="2000" dirty="0" err="1">
                <a:solidFill>
                  <a:srgbClr val="354A55"/>
                </a:solidFill>
              </a:rPr>
              <a:t>Search</a:t>
            </a:r>
            <a:r>
              <a:rPr lang="ru-RU" sz="2000" dirty="0" smtClean="0">
                <a:solidFill>
                  <a:srgbClr val="354A55"/>
                </a:solidFill>
              </a:rPr>
              <a:t>).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en-US" sz="2000" b="1" dirty="0" smtClean="0"/>
              <a:t> 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21596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04087"/>
            <a:ext cx="7772400" cy="673937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1800" b="1" dirty="0" smtClean="0">
                <a:solidFill>
                  <a:srgbClr val="354A55"/>
                </a:solidFill>
                <a:cs typeface="Arial Narrow"/>
              </a:rPr>
              <a:t>Практическая значимость: </a:t>
            </a:r>
            <a:r>
              <a:rPr lang="ru-RU" sz="1800" dirty="0" smtClean="0">
                <a:solidFill>
                  <a:srgbClr val="354A55"/>
                </a:solidFill>
                <a:cs typeface="Arial Narrow"/>
              </a:rPr>
              <a:t>в </a:t>
            </a:r>
            <a:r>
              <a:rPr lang="ru-RU" sz="1800" dirty="0">
                <a:solidFill>
                  <a:srgbClr val="354A55"/>
                </a:solidFill>
                <a:cs typeface="Arial Narrow"/>
              </a:rPr>
              <a:t>настоящее время уже начаты работы, </a:t>
            </a:r>
            <a:r>
              <a:rPr lang="ru-RU" sz="1800" dirty="0" smtClean="0">
                <a:solidFill>
                  <a:srgbClr val="354A55"/>
                </a:solidFill>
                <a:cs typeface="Arial Narrow"/>
              </a:rPr>
              <a:t/>
            </a:r>
            <a:br>
              <a:rPr lang="ru-RU" sz="1800" dirty="0" smtClean="0">
                <a:solidFill>
                  <a:srgbClr val="354A55"/>
                </a:solidFill>
                <a:cs typeface="Arial Narrow"/>
              </a:rPr>
            </a:br>
            <a:r>
              <a:rPr lang="ru-RU" sz="1800" dirty="0" smtClean="0">
                <a:solidFill>
                  <a:srgbClr val="354A55"/>
                </a:solidFill>
                <a:cs typeface="Arial Narrow"/>
              </a:rPr>
              <a:t>либо </a:t>
            </a:r>
            <a:r>
              <a:rPr lang="ru-RU" sz="1800" dirty="0">
                <a:solidFill>
                  <a:srgbClr val="354A55"/>
                </a:solidFill>
                <a:cs typeface="Arial Narrow"/>
              </a:rPr>
              <a:t>ведутся переговоры с потенциальными партнёрами и </a:t>
            </a:r>
            <a:r>
              <a:rPr lang="ru-RU" sz="1800" dirty="0" smtClean="0">
                <a:solidFill>
                  <a:srgbClr val="354A55"/>
                </a:solidFill>
                <a:cs typeface="Arial Narrow"/>
              </a:rPr>
              <a:t>заказчиками:</a:t>
            </a:r>
            <a:endParaRPr lang="ru-RU" sz="18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99310" y="4432616"/>
            <a:ext cx="7772400" cy="36740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354A55"/>
                </a:solidFill>
                <a:cs typeface="Arial Narrow"/>
              </a:rPr>
              <a:t>Востребованность</a:t>
            </a:r>
            <a:r>
              <a:rPr lang="ru-RU" sz="1800" b="1" dirty="0" smtClean="0">
                <a:solidFill>
                  <a:srgbClr val="354A55"/>
                </a:solidFill>
                <a:cs typeface="Arial Narrow"/>
              </a:rPr>
              <a:t>: </a:t>
            </a:r>
            <a:r>
              <a:rPr lang="ru-RU" sz="1800" dirty="0" smtClean="0">
                <a:solidFill>
                  <a:srgbClr val="354A55"/>
                </a:solidFill>
              </a:rPr>
              <a:t>потенциальные пользователи </a:t>
            </a:r>
            <a:r>
              <a:rPr lang="ru-RU" sz="1800" dirty="0" smtClean="0">
                <a:solidFill>
                  <a:srgbClr val="354A55"/>
                </a:solidFill>
              </a:rPr>
              <a:t>библиотеки </a:t>
            </a:r>
            <a:r>
              <a:rPr lang="en-US" sz="1800" dirty="0" err="1" smtClean="0">
                <a:solidFill>
                  <a:srgbClr val="354A55"/>
                </a:solidFill>
              </a:rPr>
              <a:t>BigARTM</a:t>
            </a:r>
            <a:r>
              <a:rPr lang="en-US" sz="1800" dirty="0" smtClean="0">
                <a:solidFill>
                  <a:srgbClr val="354A55"/>
                </a:solidFill>
              </a:rPr>
              <a:t> </a:t>
            </a:r>
            <a:r>
              <a:rPr lang="ru-RU" sz="1800" dirty="0" smtClean="0">
                <a:solidFill>
                  <a:srgbClr val="354A55"/>
                </a:solidFill>
              </a:rPr>
              <a:t>—</a:t>
            </a:r>
            <a:r>
              <a:rPr lang="ru-RU" sz="1800" dirty="0" smtClean="0">
                <a:solidFill>
                  <a:srgbClr val="354A55"/>
                </a:solidFill>
                <a:cs typeface="Arial Narrow"/>
              </a:rPr>
              <a:t>компании, работающие </a:t>
            </a:r>
            <a:r>
              <a:rPr lang="ru-RU" sz="1800" dirty="0">
                <a:solidFill>
                  <a:srgbClr val="354A55"/>
                </a:solidFill>
                <a:cs typeface="Arial Narrow"/>
              </a:rPr>
              <a:t>на рынке текстовой </a:t>
            </a:r>
            <a:r>
              <a:rPr lang="ru-RU" sz="1800" dirty="0" smtClean="0">
                <a:solidFill>
                  <a:srgbClr val="354A55"/>
                </a:solidFill>
                <a:cs typeface="Arial Narrow"/>
              </a:rPr>
              <a:t>аналитики. </a:t>
            </a:r>
            <a:br>
              <a:rPr lang="ru-RU" sz="1800" dirty="0" smtClean="0">
                <a:solidFill>
                  <a:srgbClr val="354A55"/>
                </a:solidFill>
                <a:cs typeface="Arial Narrow"/>
              </a:rPr>
            </a:br>
            <a:r>
              <a:rPr lang="ru-RU" sz="1800" dirty="0" smtClean="0">
                <a:solidFill>
                  <a:srgbClr val="354A55"/>
                </a:solidFill>
                <a:cs typeface="Arial Narrow"/>
              </a:rPr>
              <a:t>Конечные пользователи перспективных систем </a:t>
            </a:r>
            <a:r>
              <a:rPr lang="ru-RU" sz="1800" dirty="0" smtClean="0">
                <a:solidFill>
                  <a:srgbClr val="354A55"/>
                </a:solidFill>
              </a:rPr>
              <a:t>разведочного </a:t>
            </a:r>
            <a:r>
              <a:rPr lang="ru-RU" sz="1800" dirty="0" smtClean="0">
                <a:solidFill>
                  <a:srgbClr val="354A55"/>
                </a:solidFill>
              </a:rPr>
              <a:t>поиска </a:t>
            </a:r>
            <a:r>
              <a:rPr lang="ru-RU" sz="1800" dirty="0">
                <a:solidFill>
                  <a:srgbClr val="354A55"/>
                </a:solidFill>
              </a:rPr>
              <a:t>—эксперты, референты, исследователи</a:t>
            </a:r>
            <a:r>
              <a:rPr lang="ru-RU" sz="1800" dirty="0" smtClean="0">
                <a:solidFill>
                  <a:srgbClr val="354A55"/>
                </a:solidFill>
              </a:rPr>
              <a:t>, преподаватели, студенты.</a:t>
            </a:r>
            <a:r>
              <a:rPr lang="ru-RU" sz="1800" b="1" dirty="0" smtClean="0">
                <a:solidFill>
                  <a:srgbClr val="354A55"/>
                </a:solidFill>
                <a:cs typeface="Arial Narrow"/>
              </a:rPr>
              <a:t/>
            </a:r>
            <a:br>
              <a:rPr lang="ru-RU" sz="1800" b="1" dirty="0" smtClean="0">
                <a:solidFill>
                  <a:srgbClr val="354A55"/>
                </a:solidFill>
                <a:cs typeface="Arial Narrow"/>
              </a:rPr>
            </a:br>
            <a:r>
              <a:rPr lang="ru-RU" sz="1800" b="1" dirty="0" smtClean="0">
                <a:solidFill>
                  <a:srgbClr val="354A55"/>
                </a:solidFill>
                <a:cs typeface="Arial Narrow"/>
              </a:rPr>
              <a:t/>
            </a:r>
            <a:br>
              <a:rPr lang="ru-RU" sz="1800" b="1" dirty="0" smtClean="0">
                <a:solidFill>
                  <a:srgbClr val="354A55"/>
                </a:solidFill>
                <a:cs typeface="Arial Narrow"/>
              </a:rPr>
            </a:br>
            <a:r>
              <a:rPr lang="ru-RU" sz="1800" b="1" dirty="0" smtClean="0">
                <a:solidFill>
                  <a:srgbClr val="354A55"/>
                </a:solidFill>
                <a:cs typeface="Arial Narrow"/>
              </a:rPr>
              <a:t>Экономическая </a:t>
            </a:r>
            <a:r>
              <a:rPr lang="ru-RU" sz="1800" b="1" dirty="0">
                <a:solidFill>
                  <a:srgbClr val="354A55"/>
                </a:solidFill>
                <a:cs typeface="Arial Narrow"/>
              </a:rPr>
              <a:t>эффективность: </a:t>
            </a:r>
            <a:r>
              <a:rPr lang="ru-RU" sz="1800" dirty="0">
                <a:solidFill>
                  <a:srgbClr val="354A55"/>
                </a:solidFill>
                <a:cs typeface="Arial Narrow"/>
              </a:rPr>
              <a:t>проект позволит сэкономить ресурсы </a:t>
            </a:r>
            <a:r>
              <a:rPr lang="ru-RU" sz="1800" dirty="0" smtClean="0">
                <a:solidFill>
                  <a:srgbClr val="354A55"/>
                </a:solidFill>
                <a:cs typeface="Arial Narrow"/>
              </a:rPr>
              <a:t>отечественным</a:t>
            </a:r>
            <a:r>
              <a:rPr lang="ru-RU" sz="1800" dirty="0" smtClean="0">
                <a:solidFill>
                  <a:srgbClr val="354A55"/>
                </a:solidFill>
                <a:cs typeface="Arial Narrow"/>
              </a:rPr>
              <a:t> компаниям, работающим </a:t>
            </a:r>
            <a:r>
              <a:rPr lang="ru-RU" sz="1800" dirty="0">
                <a:solidFill>
                  <a:srgbClr val="354A55"/>
                </a:solidFill>
                <a:cs typeface="Arial Narrow"/>
              </a:rPr>
              <a:t>на рынке текстовой аналитики.</a:t>
            </a:r>
            <a:endParaRPr lang="ru-RU" sz="1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2477035"/>
            <a:ext cx="7936992" cy="160637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354A55"/>
                </a:solidFill>
              </a:rPr>
              <a:t>моделирование </a:t>
            </a:r>
            <a:r>
              <a:rPr lang="ru-RU" sz="1800" dirty="0" err="1">
                <a:solidFill>
                  <a:srgbClr val="354A55"/>
                </a:solidFill>
              </a:rPr>
              <a:t>этносоциального</a:t>
            </a:r>
            <a:r>
              <a:rPr lang="ru-RU" sz="1800" dirty="0">
                <a:solidFill>
                  <a:srgbClr val="354A55"/>
                </a:solidFill>
              </a:rPr>
              <a:t> и межнационального дискурса </a:t>
            </a:r>
            <a:r>
              <a:rPr lang="ru-RU" sz="1800" dirty="0" smtClean="0">
                <a:solidFill>
                  <a:srgbClr val="354A55"/>
                </a:solidFill>
              </a:rPr>
              <a:t/>
            </a:r>
            <a:br>
              <a:rPr lang="ru-RU" sz="1800" dirty="0" smtClean="0">
                <a:solidFill>
                  <a:srgbClr val="354A55"/>
                </a:solidFill>
              </a:rPr>
            </a:br>
            <a:r>
              <a:rPr lang="ru-RU" sz="1800" dirty="0" smtClean="0">
                <a:solidFill>
                  <a:srgbClr val="354A55"/>
                </a:solidFill>
              </a:rPr>
              <a:t>в </a:t>
            </a:r>
            <a:r>
              <a:rPr lang="ru-RU" sz="1800" dirty="0">
                <a:solidFill>
                  <a:srgbClr val="354A55"/>
                </a:solidFill>
              </a:rPr>
              <a:t>социальных сетях (лаборатория ЛИНИС НИУ ВШЭ</a:t>
            </a:r>
            <a:r>
              <a:rPr lang="ru-RU" sz="1800" dirty="0" smtClean="0">
                <a:solidFill>
                  <a:srgbClr val="354A55"/>
                </a:solidFill>
              </a:rPr>
              <a:t>);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800" dirty="0" err="1" smtClean="0">
                <a:solidFill>
                  <a:srgbClr val="354A55"/>
                </a:solidFill>
              </a:rPr>
              <a:t>тематизация</a:t>
            </a:r>
            <a:r>
              <a:rPr lang="ru-RU" sz="1800" dirty="0" smtClean="0">
                <a:solidFill>
                  <a:srgbClr val="354A55"/>
                </a:solidFill>
              </a:rPr>
              <a:t> </a:t>
            </a:r>
            <a:r>
              <a:rPr lang="ru-RU" sz="1800" dirty="0">
                <a:solidFill>
                  <a:srgbClr val="354A55"/>
                </a:solidFill>
              </a:rPr>
              <a:t>электронных библиотек и коллекций научных публикаций (</a:t>
            </a:r>
            <a:r>
              <a:rPr lang="ru-RU" sz="1800" dirty="0" err="1">
                <a:solidFill>
                  <a:srgbClr val="354A55"/>
                </a:solidFill>
              </a:rPr>
              <a:t>АнтиПлагиат</a:t>
            </a:r>
            <a:r>
              <a:rPr lang="ru-RU" sz="1800" dirty="0" smtClean="0">
                <a:solidFill>
                  <a:srgbClr val="354A55"/>
                </a:solidFill>
              </a:rPr>
              <a:t>);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800" dirty="0" err="1" smtClean="0">
                <a:solidFill>
                  <a:srgbClr val="354A55"/>
                </a:solidFill>
              </a:rPr>
              <a:t>тематизация</a:t>
            </a:r>
            <a:r>
              <a:rPr lang="ru-RU" sz="1800" dirty="0" smtClean="0">
                <a:solidFill>
                  <a:srgbClr val="354A55"/>
                </a:solidFill>
              </a:rPr>
              <a:t> </a:t>
            </a:r>
            <a:r>
              <a:rPr lang="ru-RU" sz="1800" dirty="0">
                <a:solidFill>
                  <a:srgbClr val="354A55"/>
                </a:solidFill>
              </a:rPr>
              <a:t>документации по </a:t>
            </a:r>
            <a:r>
              <a:rPr lang="ru-RU" sz="1800" dirty="0" err="1">
                <a:solidFill>
                  <a:srgbClr val="354A55"/>
                </a:solidFill>
              </a:rPr>
              <a:t>госзакупкам</a:t>
            </a:r>
            <a:r>
              <a:rPr lang="ru-RU" sz="1800" dirty="0">
                <a:solidFill>
                  <a:srgbClr val="354A55"/>
                </a:solidFill>
              </a:rPr>
              <a:t> (</a:t>
            </a:r>
            <a:r>
              <a:rPr lang="ru-RU" sz="1800" dirty="0" err="1" smtClean="0">
                <a:solidFill>
                  <a:srgbClr val="354A55"/>
                </a:solidFill>
              </a:rPr>
              <a:t>Форексис</a:t>
            </a:r>
            <a:r>
              <a:rPr lang="ru-RU" sz="1800" dirty="0" smtClean="0">
                <a:solidFill>
                  <a:srgbClr val="354A55"/>
                </a:solidFill>
              </a:rPr>
              <a:t>);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354A55"/>
                </a:solidFill>
              </a:rPr>
              <a:t>анализ </a:t>
            </a:r>
            <a:r>
              <a:rPr lang="ru-RU" sz="1800" dirty="0" err="1" smtClean="0">
                <a:solidFill>
                  <a:srgbClr val="354A55"/>
                </a:solidFill>
              </a:rPr>
              <a:t>электрокардиосигналов</a:t>
            </a:r>
            <a:r>
              <a:rPr lang="ru-RU" sz="1800" dirty="0" smtClean="0">
                <a:solidFill>
                  <a:srgbClr val="354A55"/>
                </a:solidFill>
              </a:rPr>
              <a:t> </a:t>
            </a:r>
            <a:r>
              <a:rPr lang="ru-RU" sz="1800" dirty="0">
                <a:solidFill>
                  <a:srgbClr val="354A55"/>
                </a:solidFill>
              </a:rPr>
              <a:t>для медицинской диагностики (</a:t>
            </a:r>
            <a:r>
              <a:rPr lang="ru-RU" sz="1800" dirty="0" err="1">
                <a:solidFill>
                  <a:srgbClr val="354A55"/>
                </a:solidFill>
              </a:rPr>
              <a:t>Медскрин</a:t>
            </a:r>
            <a:r>
              <a:rPr lang="ru-RU" sz="1800" dirty="0" smtClean="0">
                <a:solidFill>
                  <a:srgbClr val="354A55"/>
                </a:solidFill>
              </a:rPr>
              <a:t>).</a:t>
            </a:r>
            <a:endParaRPr lang="ru-RU" sz="1800" b="1" dirty="0">
              <a:solidFill>
                <a:srgbClr val="354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50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952370"/>
            <a:ext cx="7620000" cy="407772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2000" b="1" dirty="0" smtClean="0">
                <a:solidFill>
                  <a:srgbClr val="354A55"/>
                </a:solidFill>
                <a:latin typeface="Arial Narrow" pitchFamily="34" charset="0"/>
                <a:cs typeface="Arial Narrow"/>
              </a:rPr>
              <a:t>Организации, которые способствуют развитию </a:t>
            </a:r>
            <a:r>
              <a:rPr lang="ru-RU" sz="2000" b="1" dirty="0" smtClean="0">
                <a:solidFill>
                  <a:srgbClr val="354A55"/>
                </a:solidFill>
                <a:latin typeface="Arial Narrow" pitchFamily="34" charset="0"/>
                <a:cs typeface="Arial Narrow"/>
              </a:rPr>
              <a:t>исследования</a:t>
            </a:r>
            <a:endParaRPr lang="ru-RU" sz="2000" b="1" dirty="0">
              <a:solidFill>
                <a:srgbClr val="354A55"/>
              </a:solidFill>
              <a:latin typeface="Arial Narrow" pitchFamily="34" charset="0"/>
              <a:cs typeface="Arial Narrow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38200" y="3498197"/>
            <a:ext cx="7772400" cy="8649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rgbClr val="354A55"/>
                </a:solidFill>
                <a:latin typeface="Arial Narrow" pitchFamily="34" charset="0"/>
                <a:cs typeface="Arial Narrow"/>
              </a:rPr>
              <a:t>Организации, которые проводят аналогичную работу и достигли похожих результатов в России и за рубежом</a:t>
            </a:r>
            <a:endParaRPr lang="ru-RU" sz="2000" b="1" dirty="0">
              <a:solidFill>
                <a:srgbClr val="354A55"/>
              </a:solidFill>
              <a:latin typeface="Arial Narrow" pitchFamily="34" charset="0"/>
              <a:cs typeface="Arial Narrow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2463116"/>
            <a:ext cx="3672016" cy="12191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ru-RU" sz="2000" dirty="0">
                <a:solidFill>
                  <a:srgbClr val="354A55"/>
                </a:solidFill>
                <a:latin typeface="Arial Narrow" pitchFamily="34" charset="0"/>
              </a:rPr>
              <a:t>ФИЦ ИУ </a:t>
            </a:r>
            <a:r>
              <a:rPr lang="ru-RU" sz="2000" dirty="0" smtClean="0">
                <a:solidFill>
                  <a:srgbClr val="354A55"/>
                </a:solidFill>
                <a:latin typeface="Arial Narrow" pitchFamily="34" charset="0"/>
              </a:rPr>
              <a:t>РАН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354A55"/>
                </a:solidFill>
                <a:latin typeface="Arial Narrow" pitchFamily="34" charset="0"/>
              </a:rPr>
              <a:t>МГУ им. М. В. Ломоносова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354A55"/>
                </a:solidFill>
                <a:latin typeface="Arial Narrow" pitchFamily="34" charset="0"/>
              </a:rPr>
              <a:t>РФФИ</a:t>
            </a:r>
            <a:endParaRPr lang="ru-RU" sz="2000" dirty="0" smtClean="0">
              <a:solidFill>
                <a:srgbClr val="354A55"/>
              </a:solidFill>
              <a:latin typeface="Arial Narrow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4364901"/>
            <a:ext cx="7924800" cy="197708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354A55"/>
                </a:solidFill>
                <a:latin typeface="Arial Narrow" pitchFamily="34" charset="0"/>
              </a:rPr>
              <a:t>Microsoft Research</a:t>
            </a:r>
            <a:endParaRPr lang="ru-RU" sz="2000" dirty="0">
              <a:solidFill>
                <a:srgbClr val="354A55"/>
              </a:solidFill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354A55"/>
                </a:solidFill>
                <a:latin typeface="Arial Narrow" pitchFamily="34" charset="0"/>
              </a:rPr>
              <a:t>Princeton University</a:t>
            </a:r>
            <a:endParaRPr lang="ru-RU" sz="2000" dirty="0">
              <a:solidFill>
                <a:srgbClr val="354A55"/>
              </a:solidFill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354A55"/>
                </a:solidFill>
                <a:latin typeface="Arial Narrow" pitchFamily="34" charset="0"/>
              </a:rPr>
              <a:t>University of California</a:t>
            </a:r>
            <a:endParaRPr lang="ru-RU" sz="2000" dirty="0">
              <a:solidFill>
                <a:srgbClr val="354A55"/>
              </a:solidFill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354A55"/>
                </a:solidFill>
                <a:latin typeface="Arial Narrow" pitchFamily="34" charset="0"/>
              </a:rPr>
              <a:t>Google Scholar</a:t>
            </a:r>
            <a:endParaRPr lang="ru-RU" sz="2000" dirty="0">
              <a:solidFill>
                <a:srgbClr val="354A55"/>
              </a:solidFill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354A55"/>
                </a:solidFill>
                <a:latin typeface="Arial Narrow" pitchFamily="34" charset="0"/>
              </a:rPr>
              <a:t>Academia.edu</a:t>
            </a:r>
            <a:endParaRPr lang="ru-RU" sz="2000" dirty="0">
              <a:solidFill>
                <a:srgbClr val="354A55"/>
              </a:solidFill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000" dirty="0">
                <a:solidFill>
                  <a:srgbClr val="354A55"/>
                </a:solidFill>
                <a:latin typeface="Arial Narrow" pitchFamily="34" charset="0"/>
              </a:rPr>
              <a:t>И много других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62616" y="2463116"/>
            <a:ext cx="3672016" cy="12191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ru-RU" sz="2000" dirty="0">
                <a:solidFill>
                  <a:srgbClr val="354A55"/>
                </a:solidFill>
                <a:latin typeface="Arial Narrow" pitchFamily="34" charset="0"/>
              </a:rPr>
              <a:t>МФТИ (ГУ)</a:t>
            </a:r>
            <a:endParaRPr lang="ru-RU" sz="2000" dirty="0">
              <a:solidFill>
                <a:srgbClr val="354A55"/>
              </a:solidFill>
              <a:latin typeface="Arial Narrow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dirty="0" err="1">
                <a:solidFill>
                  <a:srgbClr val="354A55"/>
                </a:solidFill>
                <a:latin typeface="Arial Narrow" pitchFamily="34" charset="0"/>
              </a:rPr>
              <a:t>СколТех</a:t>
            </a:r>
            <a:endParaRPr lang="ru-RU" sz="2000" dirty="0" smtClean="0">
              <a:solidFill>
                <a:srgbClr val="354A55"/>
              </a:solidFill>
              <a:latin typeface="Arial Narrow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354A55"/>
                </a:solidFill>
                <a:latin typeface="Arial Narrow" pitchFamily="34" charset="0"/>
              </a:rPr>
              <a:t>РНФ</a:t>
            </a:r>
            <a:endParaRPr lang="ru-RU" sz="2000" dirty="0">
              <a:solidFill>
                <a:srgbClr val="354A55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861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57675"/>
            <a:ext cx="7772400" cy="1367439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2800" b="1" dirty="0" smtClean="0">
                <a:solidFill>
                  <a:srgbClr val="354A55"/>
                </a:solidFill>
                <a:latin typeface="Arial Narrow"/>
                <a:cs typeface="Arial Narrow"/>
              </a:rPr>
              <a:t>Примерные сроки </a:t>
            </a:r>
            <a:r>
              <a:rPr lang="ru-RU" sz="2800" b="1" dirty="0">
                <a:solidFill>
                  <a:srgbClr val="354A55"/>
                </a:solidFill>
                <a:latin typeface="Arial Narrow"/>
                <a:cs typeface="Arial Narrow"/>
              </a:rPr>
              <a:t>реализации </a:t>
            </a:r>
            <a:r>
              <a:rPr lang="ru-RU" sz="2800" b="1" dirty="0" smtClean="0">
                <a:solidFill>
                  <a:srgbClr val="354A55"/>
                </a:solidFill>
                <a:latin typeface="Arial Narrow"/>
                <a:cs typeface="Arial Narrow"/>
              </a:rPr>
              <a:t>проекта – 2 года</a:t>
            </a:r>
            <a:r>
              <a:rPr lang="ru-RU" sz="2800" b="1" dirty="0">
                <a:solidFill>
                  <a:srgbClr val="354A55"/>
                </a:solidFill>
                <a:latin typeface="Arial Narrow"/>
                <a:cs typeface="Arial Narrow"/>
              </a:rPr>
              <a:t/>
            </a:r>
            <a:br>
              <a:rPr lang="ru-RU" sz="2800" b="1" dirty="0">
                <a:solidFill>
                  <a:srgbClr val="354A55"/>
                </a:solidFill>
                <a:latin typeface="Arial Narrow"/>
                <a:cs typeface="Arial Narrow"/>
              </a:rPr>
            </a:br>
            <a:r>
              <a:rPr lang="ru-RU" sz="2800" b="1" dirty="0">
                <a:solidFill>
                  <a:srgbClr val="354A55"/>
                </a:solidFill>
                <a:latin typeface="Arial Narrow"/>
                <a:cs typeface="Arial Narrow"/>
              </a:rPr>
              <a:t/>
            </a:r>
            <a:br>
              <a:rPr lang="ru-RU" sz="2800" b="1" dirty="0">
                <a:solidFill>
                  <a:srgbClr val="354A55"/>
                </a:solidFill>
                <a:latin typeface="Arial Narrow"/>
                <a:cs typeface="Arial Narrow"/>
              </a:rPr>
            </a:br>
            <a:r>
              <a:rPr lang="ru-RU" sz="2800" b="1" dirty="0" smtClean="0">
                <a:solidFill>
                  <a:srgbClr val="354A55"/>
                </a:solidFill>
                <a:latin typeface="Arial Narrow"/>
                <a:cs typeface="Arial Narrow"/>
              </a:rPr>
              <a:t>Требуемые ресурсы</a:t>
            </a:r>
            <a:br>
              <a:rPr lang="ru-RU" sz="2800" b="1" dirty="0" smtClean="0">
                <a:solidFill>
                  <a:srgbClr val="354A55"/>
                </a:solidFill>
                <a:latin typeface="Arial Narrow"/>
                <a:cs typeface="Arial Narrow"/>
              </a:rPr>
            </a:br>
            <a:endParaRPr lang="ru-RU" sz="2800" b="1" dirty="0">
              <a:solidFill>
                <a:srgbClr val="354A55"/>
              </a:solidFill>
              <a:latin typeface="Arial Narrow"/>
              <a:cs typeface="Arial Narrow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3377514"/>
            <a:ext cx="7924800" cy="160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ru-RU" sz="2000" b="1" dirty="0">
                <a:solidFill>
                  <a:srgbClr val="354A55"/>
                </a:solidFill>
                <a:latin typeface="Arial Narrow" pitchFamily="34" charset="0"/>
              </a:rPr>
              <a:t>Оплата труда разработчиков (1 млн. руб. / чел. в год)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354A55"/>
                </a:solidFill>
                <a:latin typeface="Arial Narrow"/>
                <a:cs typeface="Arial Narrow"/>
              </a:rPr>
              <a:t>Многопроцессорный сервер для обработки и хранения данных (минимум 32 ядра, 100 гигабайт оперативной и 2 терабайта постоянной памяти [лучше SSD])</a:t>
            </a:r>
            <a:br>
              <a:rPr lang="ru-RU" sz="2000" b="1" dirty="0" smtClean="0">
                <a:solidFill>
                  <a:srgbClr val="354A55"/>
                </a:solidFill>
                <a:latin typeface="Arial Narrow"/>
                <a:cs typeface="Arial Narrow"/>
              </a:rPr>
            </a:br>
            <a:endParaRPr lang="ru-RU" sz="2000" b="1" dirty="0">
              <a:solidFill>
                <a:srgbClr val="354A55"/>
              </a:solidFill>
              <a:latin typeface="Arial Narrow"/>
              <a:cs typeface="Arial Narrow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62000" y="4765632"/>
            <a:ext cx="7772400" cy="1635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354A55"/>
                </a:solidFill>
                <a:latin typeface="Arial Narrow"/>
                <a:cs typeface="Arial Narrow"/>
              </a:rPr>
              <a:t>Больше людей и мощнее сервер — более быстрая разработка и больше вычислительных экспериментов.</a:t>
            </a:r>
          </a:p>
          <a:p>
            <a:pPr algn="l"/>
            <a:r>
              <a:rPr lang="ru-RU" sz="2800" b="1" dirty="0">
                <a:solidFill>
                  <a:srgbClr val="354A55"/>
                </a:solidFill>
                <a:latin typeface="Arial Narrow"/>
                <a:cs typeface="Arial Narrow"/>
              </a:rPr>
              <a:t/>
            </a:r>
            <a:br>
              <a:rPr lang="ru-RU" sz="2800" b="1" dirty="0">
                <a:solidFill>
                  <a:srgbClr val="354A55"/>
                </a:solidFill>
                <a:latin typeface="Arial Narrow"/>
                <a:cs typeface="Arial Narrow"/>
              </a:rPr>
            </a:br>
            <a:r>
              <a:rPr lang="ru-RU" sz="2800" b="1" dirty="0">
                <a:solidFill>
                  <a:srgbClr val="354A55"/>
                </a:solidFill>
                <a:latin typeface="Arial Narrow"/>
                <a:cs typeface="Arial Narrow"/>
              </a:rPr>
              <a:t>Суммарные расходы — 2–6 млн. руб.</a:t>
            </a:r>
          </a:p>
          <a:p>
            <a:pPr algn="l"/>
            <a:endParaRPr lang="ru-RU" sz="2800" b="1" dirty="0">
              <a:solidFill>
                <a:srgbClr val="354A55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122531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355430" y="1186249"/>
            <a:ext cx="4442061" cy="5474043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354A55"/>
                </a:solidFill>
                <a:latin typeface="Arial Narrow" pitchFamily="34" charset="0"/>
              </a:rPr>
              <a:t>Создание в библиотеке механизма регуляризации </a:t>
            </a:r>
            <a:r>
              <a:rPr lang="ru-RU" sz="1600" i="1" dirty="0">
                <a:solidFill>
                  <a:srgbClr val="354A55"/>
                </a:solidFill>
                <a:latin typeface="Arial Narrow" pitchFamily="34" charset="0"/>
              </a:rPr>
              <a:t>(реализовано)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354A55"/>
                </a:solidFill>
                <a:latin typeface="Arial Narrow" pitchFamily="34" charset="0"/>
              </a:rPr>
              <a:t>Расширение библиотеки регуляризаторов </a:t>
            </a:r>
            <a:r>
              <a:rPr lang="ru-RU" sz="1600" i="1" dirty="0">
                <a:solidFill>
                  <a:srgbClr val="354A55"/>
                </a:solidFill>
                <a:latin typeface="Arial Narrow" pitchFamily="34" charset="0"/>
              </a:rPr>
              <a:t>(будет производиться постоянно по мере необходимости)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354A55"/>
                </a:solidFill>
                <a:latin typeface="Arial Narrow" pitchFamily="34" charset="0"/>
              </a:rPr>
              <a:t>Расширение набора метрик качества моделирования </a:t>
            </a:r>
            <a:r>
              <a:rPr lang="ru-RU" sz="1600" i="1" dirty="0">
                <a:solidFill>
                  <a:srgbClr val="354A55"/>
                </a:solidFill>
                <a:latin typeface="Arial Narrow" pitchFamily="34" charset="0"/>
              </a:rPr>
              <a:t>(будет производиться постоянно по мере необходимости)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354A55"/>
                </a:solidFill>
                <a:latin typeface="Arial Narrow" pitchFamily="34" charset="0"/>
              </a:rPr>
              <a:t>Внедрение поддержки мультимодальных и </a:t>
            </a:r>
            <a:r>
              <a:rPr lang="ru-RU" sz="1600" b="1" dirty="0" err="1">
                <a:solidFill>
                  <a:srgbClr val="354A55"/>
                </a:solidFill>
                <a:latin typeface="Arial Narrow" pitchFamily="34" charset="0"/>
              </a:rPr>
              <a:t>гиперграфовых</a:t>
            </a:r>
            <a:r>
              <a:rPr lang="ru-RU" sz="1600" b="1" dirty="0">
                <a:solidFill>
                  <a:srgbClr val="354A55"/>
                </a:solidFill>
                <a:latin typeface="Arial Narrow" pitchFamily="34" charset="0"/>
              </a:rPr>
              <a:t> моделей</a:t>
            </a:r>
            <a:r>
              <a:rPr lang="ru-RU" sz="1600" dirty="0">
                <a:solidFill>
                  <a:srgbClr val="354A55"/>
                </a:solidFill>
                <a:latin typeface="Arial Narrow" pitchFamily="34" charset="0"/>
              </a:rPr>
              <a:t> </a:t>
            </a:r>
            <a:r>
              <a:rPr lang="ru-RU" sz="1600" i="1" dirty="0">
                <a:solidFill>
                  <a:srgbClr val="354A55"/>
                </a:solidFill>
                <a:latin typeface="Arial Narrow" pitchFamily="34" charset="0"/>
              </a:rPr>
              <a:t>(</a:t>
            </a:r>
            <a:r>
              <a:rPr lang="en-US" sz="1600" i="1" dirty="0">
                <a:solidFill>
                  <a:srgbClr val="354A55"/>
                </a:solidFill>
                <a:latin typeface="Arial Narrow" pitchFamily="34" charset="0"/>
              </a:rPr>
              <a:t>IV </a:t>
            </a:r>
            <a:r>
              <a:rPr lang="ru-RU" sz="1600" i="1" dirty="0">
                <a:solidFill>
                  <a:srgbClr val="354A55"/>
                </a:solidFill>
                <a:latin typeface="Arial Narrow" pitchFamily="34" charset="0"/>
              </a:rPr>
              <a:t>квартал 2015)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354A55"/>
                </a:solidFill>
                <a:latin typeface="Arial Narrow" pitchFamily="34" charset="0"/>
              </a:rPr>
              <a:t>Создание веб-интерфейсов для визуализации результатов моделирования </a:t>
            </a:r>
            <a:r>
              <a:rPr lang="ru-RU" sz="1600" i="1" dirty="0">
                <a:solidFill>
                  <a:srgbClr val="354A55"/>
                </a:solidFill>
                <a:latin typeface="Arial Narrow" pitchFamily="34" charset="0"/>
              </a:rPr>
              <a:t>(</a:t>
            </a:r>
            <a:r>
              <a:rPr lang="en-US" sz="1600" i="1" dirty="0">
                <a:solidFill>
                  <a:srgbClr val="354A55"/>
                </a:solidFill>
                <a:latin typeface="Arial Narrow" pitchFamily="34" charset="0"/>
              </a:rPr>
              <a:t>I </a:t>
            </a:r>
            <a:r>
              <a:rPr lang="ru-RU" sz="1600" i="1" dirty="0">
                <a:solidFill>
                  <a:srgbClr val="354A55"/>
                </a:solidFill>
                <a:latin typeface="Arial Narrow" pitchFamily="34" charset="0"/>
              </a:rPr>
              <a:t>квартал 2016)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354A55"/>
                </a:solidFill>
                <a:latin typeface="Arial Narrow" pitchFamily="34" charset="0"/>
              </a:rPr>
              <a:t>Внедрение библиотеки в другие проекты для решения прикладных задач анализа текстов</a:t>
            </a:r>
            <a:r>
              <a:rPr lang="ru-RU" sz="1600" b="1" i="1" dirty="0">
                <a:solidFill>
                  <a:srgbClr val="354A55"/>
                </a:solidFill>
                <a:latin typeface="Arial Narrow" pitchFamily="34" charset="0"/>
              </a:rPr>
              <a:t> </a:t>
            </a:r>
            <a:r>
              <a:rPr lang="ru-RU" sz="1600" i="1" dirty="0">
                <a:solidFill>
                  <a:srgbClr val="354A55"/>
                </a:solidFill>
                <a:latin typeface="Arial Narrow" pitchFamily="34" charset="0"/>
              </a:rPr>
              <a:t>(начиная с </a:t>
            </a:r>
            <a:r>
              <a:rPr lang="en-US" sz="1600" i="1" dirty="0">
                <a:solidFill>
                  <a:srgbClr val="354A55"/>
                </a:solidFill>
                <a:latin typeface="Arial Narrow" pitchFamily="34" charset="0"/>
              </a:rPr>
              <a:t>III </a:t>
            </a:r>
            <a:r>
              <a:rPr lang="ru-RU" sz="1600" i="1" dirty="0">
                <a:solidFill>
                  <a:srgbClr val="354A55"/>
                </a:solidFill>
                <a:latin typeface="Arial Narrow" pitchFamily="34" charset="0"/>
              </a:rPr>
              <a:t>квартала 201</a:t>
            </a:r>
            <a:r>
              <a:rPr lang="en-US" sz="1600" i="1" dirty="0">
                <a:solidFill>
                  <a:srgbClr val="354A55"/>
                </a:solidFill>
                <a:latin typeface="Arial Narrow" pitchFamily="34" charset="0"/>
              </a:rPr>
              <a:t>5</a:t>
            </a:r>
            <a:r>
              <a:rPr lang="ru-RU" sz="1600" i="1" dirty="0">
                <a:solidFill>
                  <a:srgbClr val="354A55"/>
                </a:solidFill>
                <a:latin typeface="Arial Narrow" pitchFamily="34" charset="0"/>
              </a:rPr>
              <a:t> и до конца работы над проектом)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354A55"/>
                </a:solidFill>
                <a:latin typeface="Arial Narrow" pitchFamily="34" charset="0"/>
              </a:rPr>
              <a:t>Создание </a:t>
            </a:r>
            <a:r>
              <a:rPr lang="ru-RU" sz="1600" b="1" dirty="0" smtClean="0">
                <a:solidFill>
                  <a:srgbClr val="354A55"/>
                </a:solidFill>
                <a:latin typeface="Arial Narrow" pitchFamily="34" charset="0"/>
              </a:rPr>
              <a:t>платформы для систем </a:t>
            </a:r>
            <a:r>
              <a:rPr lang="ru-RU" sz="1600" b="1" dirty="0">
                <a:solidFill>
                  <a:srgbClr val="354A55"/>
                </a:solidFill>
                <a:latin typeface="Arial Narrow" pitchFamily="34" charset="0"/>
              </a:rPr>
              <a:t>разведочного поиска </a:t>
            </a:r>
            <a:r>
              <a:rPr lang="ru-RU" sz="1600" i="1" dirty="0">
                <a:solidFill>
                  <a:srgbClr val="354A55"/>
                </a:solidFill>
                <a:latin typeface="Arial Narrow" pitchFamily="34" charset="0"/>
              </a:rPr>
              <a:t>(начиная со </a:t>
            </a:r>
            <a:r>
              <a:rPr lang="en-US" sz="1600" i="1" dirty="0">
                <a:solidFill>
                  <a:srgbClr val="354A55"/>
                </a:solidFill>
                <a:latin typeface="Arial Narrow" pitchFamily="34" charset="0"/>
              </a:rPr>
              <a:t>II </a:t>
            </a:r>
            <a:r>
              <a:rPr lang="ru-RU" sz="1600" i="1" dirty="0">
                <a:solidFill>
                  <a:srgbClr val="354A55"/>
                </a:solidFill>
                <a:latin typeface="Arial Narrow" pitchFamily="34" charset="0"/>
              </a:rPr>
              <a:t>квартала 2016 и до конца работы над проектом)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485372" y="736650"/>
            <a:ext cx="4201427" cy="553135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354A55"/>
                </a:solidFill>
                <a:latin typeface="Arial Narrow"/>
              </a:rPr>
              <a:t>План-график реализации</a:t>
            </a:r>
            <a:r>
              <a:rPr lang="ru-RU" sz="2800" b="1" dirty="0"/>
              <a:t> </a:t>
            </a:r>
            <a:r>
              <a:rPr lang="ru-RU" sz="2600" b="1" dirty="0"/>
              <a:t/>
            </a:r>
            <a:br>
              <a:rPr lang="ru-RU" sz="2600" b="1" dirty="0"/>
            </a:br>
            <a:r>
              <a:rPr lang="en-US" sz="2600" b="1" dirty="0"/>
              <a:t> </a:t>
            </a:r>
            <a:r>
              <a:rPr lang="ru-RU" sz="2600" b="1" dirty="0"/>
              <a:t/>
            </a:r>
            <a:br>
              <a:rPr lang="ru-RU" sz="2600" b="1" dirty="0"/>
            </a:b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310675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85796" y="2459464"/>
            <a:ext cx="2463113" cy="840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354A55"/>
                </a:solidFill>
                <a:latin typeface="Arial Narrow" pitchFamily="34" charset="0"/>
              </a:rPr>
              <a:t>ММРО-17 2015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600" b="1" dirty="0">
                <a:solidFill>
                  <a:srgbClr val="354A55"/>
                </a:solidFill>
                <a:latin typeface="Arial Narrow" pitchFamily="34" charset="0"/>
              </a:rPr>
              <a:t>Диалог </a:t>
            </a:r>
            <a:r>
              <a:rPr lang="ru-RU" sz="1600" b="1" dirty="0" smtClean="0">
                <a:solidFill>
                  <a:srgbClr val="354A55"/>
                </a:solidFill>
                <a:latin typeface="Arial Narrow" pitchFamily="34" charset="0"/>
              </a:rPr>
              <a:t>2015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b="1" dirty="0">
                <a:solidFill>
                  <a:srgbClr val="354A55"/>
                </a:solidFill>
                <a:latin typeface="Arial Narrow" pitchFamily="34" charset="0"/>
              </a:rPr>
              <a:t>SLDS 2015</a:t>
            </a:r>
            <a:endParaRPr lang="ru-RU" sz="1600" b="1" dirty="0" smtClean="0">
              <a:solidFill>
                <a:srgbClr val="354A55"/>
              </a:solidFill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sz="1800" b="1" dirty="0">
              <a:solidFill>
                <a:srgbClr val="354A55"/>
              </a:solidFill>
              <a:latin typeface="Arial Narrow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148910" y="2475937"/>
            <a:ext cx="2510482" cy="840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1600" b="1" dirty="0">
                <a:solidFill>
                  <a:srgbClr val="354A55"/>
                </a:solidFill>
                <a:latin typeface="Arial Narrow" pitchFamily="34" charset="0"/>
              </a:rPr>
              <a:t>MMMA-4 </a:t>
            </a:r>
            <a:r>
              <a:rPr lang="en-US" sz="1600" b="1" dirty="0" smtClean="0">
                <a:solidFill>
                  <a:srgbClr val="354A55"/>
                </a:solidFill>
                <a:latin typeface="Arial Narrow" pitchFamily="34" charset="0"/>
              </a:rPr>
              <a:t>2015</a:t>
            </a:r>
            <a:endParaRPr lang="ru-RU" sz="1600" b="1" dirty="0" smtClean="0">
              <a:solidFill>
                <a:srgbClr val="354A55"/>
              </a:solidFill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354A55"/>
                </a:solidFill>
                <a:latin typeface="Arial Narrow" pitchFamily="34" charset="0"/>
              </a:rPr>
              <a:t>AIST 2015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b="1" dirty="0">
                <a:solidFill>
                  <a:srgbClr val="354A55"/>
                </a:solidFill>
                <a:latin typeface="Arial Narrow" pitchFamily="34" charset="0"/>
              </a:rPr>
              <a:t>DAMDID/RCDL’2015</a:t>
            </a:r>
            <a:endParaRPr lang="ru-RU" sz="1600" b="1" dirty="0">
              <a:solidFill>
                <a:srgbClr val="354A55"/>
              </a:solidFill>
              <a:latin typeface="Arial Narrow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85797" y="3345035"/>
            <a:ext cx="7772400" cy="37481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rgbClr val="354A55"/>
                </a:solidFill>
                <a:latin typeface="Arial Narrow"/>
                <a:cs typeface="Arial Narrow"/>
              </a:rPr>
              <a:t>Публикации: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    </a:t>
            </a:r>
            <a:endParaRPr lang="ru-RU" sz="20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85796" y="3719852"/>
            <a:ext cx="7772400" cy="280086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1400" b="1" i="1" dirty="0" err="1">
                <a:solidFill>
                  <a:srgbClr val="354A55"/>
                </a:solidFill>
                <a:latin typeface="Arial Narrow" pitchFamily="34" charset="0"/>
              </a:rPr>
              <a:t>Vorontsov</a:t>
            </a:r>
            <a:r>
              <a:rPr lang="en-US" sz="1400" b="1" i="1" dirty="0">
                <a:solidFill>
                  <a:srgbClr val="354A55"/>
                </a:solidFill>
                <a:latin typeface="Arial Narrow" pitchFamily="34" charset="0"/>
              </a:rPr>
              <a:t> K. V., </a:t>
            </a:r>
            <a:r>
              <a:rPr lang="en-US" sz="1400" b="1" i="1" dirty="0" err="1">
                <a:solidFill>
                  <a:srgbClr val="354A55"/>
                </a:solidFill>
                <a:latin typeface="Arial Narrow" pitchFamily="34" charset="0"/>
              </a:rPr>
              <a:t>Frei</a:t>
            </a:r>
            <a:r>
              <a:rPr lang="en-US" sz="1400" b="1" i="1" dirty="0">
                <a:solidFill>
                  <a:srgbClr val="354A55"/>
                </a:solidFill>
                <a:latin typeface="Arial Narrow" pitchFamily="34" charset="0"/>
              </a:rPr>
              <a:t> O. I., Apishev M. A., </a:t>
            </a:r>
            <a:r>
              <a:rPr lang="en-US" sz="1400" b="1" i="1" dirty="0" err="1">
                <a:solidFill>
                  <a:srgbClr val="354A55"/>
                </a:solidFill>
                <a:latin typeface="Arial Narrow" pitchFamily="34" charset="0"/>
              </a:rPr>
              <a:t>Romov</a:t>
            </a:r>
            <a:r>
              <a:rPr lang="en-US" sz="1400" b="1" i="1" dirty="0">
                <a:solidFill>
                  <a:srgbClr val="354A55"/>
                </a:solidFill>
                <a:latin typeface="Arial Narrow" pitchFamily="34" charset="0"/>
              </a:rPr>
              <a:t> P. A., </a:t>
            </a:r>
            <a:r>
              <a:rPr lang="en-US" sz="1400" b="1" i="1" dirty="0" err="1">
                <a:solidFill>
                  <a:srgbClr val="354A55"/>
                </a:solidFill>
                <a:latin typeface="Arial Narrow" pitchFamily="34" charset="0"/>
              </a:rPr>
              <a:t>Dudarenko</a:t>
            </a:r>
            <a:r>
              <a:rPr lang="ru-RU" sz="1400" b="1" i="1" dirty="0">
                <a:solidFill>
                  <a:srgbClr val="354A55"/>
                </a:solidFill>
                <a:latin typeface="Arial Narrow" pitchFamily="34" charset="0"/>
              </a:rPr>
              <a:t> </a:t>
            </a:r>
            <a:r>
              <a:rPr lang="en-US" sz="1400" b="1" i="1" dirty="0">
                <a:solidFill>
                  <a:srgbClr val="354A55"/>
                </a:solidFill>
                <a:latin typeface="Arial Narrow" pitchFamily="34" charset="0"/>
              </a:rPr>
              <a:t>M.</a:t>
            </a:r>
            <a:r>
              <a:rPr lang="ru-RU" sz="1400" b="1" i="1" dirty="0">
                <a:solidFill>
                  <a:srgbClr val="354A55"/>
                </a:solidFill>
                <a:latin typeface="Arial Narrow" pitchFamily="34" charset="0"/>
              </a:rPr>
              <a:t> </a:t>
            </a:r>
            <a:r>
              <a:rPr lang="en-US" sz="1400" b="1" i="1" dirty="0">
                <a:solidFill>
                  <a:srgbClr val="354A55"/>
                </a:solidFill>
                <a:latin typeface="Arial Narrow" pitchFamily="34" charset="0"/>
              </a:rPr>
              <a:t>A</a:t>
            </a:r>
            <a:r>
              <a:rPr lang="en-US" sz="1400" b="1" dirty="0">
                <a:solidFill>
                  <a:srgbClr val="354A55"/>
                </a:solidFill>
                <a:latin typeface="Arial Narrow" pitchFamily="34" charset="0"/>
              </a:rPr>
              <a:t>.</a:t>
            </a:r>
            <a:r>
              <a:rPr lang="ru-RU" sz="1400" b="1" dirty="0">
                <a:solidFill>
                  <a:srgbClr val="354A55"/>
                </a:solidFill>
                <a:latin typeface="Arial Narrow" pitchFamily="34" charset="0"/>
              </a:rPr>
              <a:t> </a:t>
            </a:r>
            <a:r>
              <a:rPr lang="en-US" sz="1400" b="1" dirty="0">
                <a:solidFill>
                  <a:srgbClr val="354A55"/>
                </a:solidFill>
                <a:latin typeface="Arial Narrow" pitchFamily="34" charset="0"/>
              </a:rPr>
              <a:t>BigARTM: Open Source Library for Regularized Multimodal Topic Modeling of Large Collections</a:t>
            </a:r>
            <a:r>
              <a:rPr lang="ru-RU" sz="1400" b="1" dirty="0">
                <a:solidFill>
                  <a:srgbClr val="354A55"/>
                </a:solidFill>
                <a:latin typeface="Arial Narrow" pitchFamily="34" charset="0"/>
              </a:rPr>
              <a:t> </a:t>
            </a:r>
            <a:r>
              <a:rPr lang="en-US" sz="1400" b="1" dirty="0">
                <a:solidFill>
                  <a:srgbClr val="354A55"/>
                </a:solidFill>
                <a:latin typeface="Arial Narrow" pitchFamily="34" charset="0"/>
              </a:rPr>
              <a:t>//</a:t>
            </a:r>
            <a:r>
              <a:rPr lang="ru-RU" sz="1400" b="1" dirty="0">
                <a:solidFill>
                  <a:srgbClr val="354A55"/>
                </a:solidFill>
                <a:latin typeface="Arial Narrow" pitchFamily="34" charset="0"/>
              </a:rPr>
              <a:t> </a:t>
            </a:r>
            <a:r>
              <a:rPr lang="en-US" sz="1400" b="1" dirty="0">
                <a:solidFill>
                  <a:srgbClr val="354A55"/>
                </a:solidFill>
                <a:latin typeface="Arial Narrow" pitchFamily="34" charset="0"/>
              </a:rPr>
              <a:t>The 4th International Conference on Analysis of Images, Social Networks, and Texts (AIST-2015</a:t>
            </a:r>
            <a:r>
              <a:rPr lang="en-US" sz="1400" b="1" dirty="0" smtClean="0">
                <a:solidFill>
                  <a:srgbClr val="354A55"/>
                </a:solidFill>
                <a:latin typeface="Arial Narrow" pitchFamily="34" charset="0"/>
              </a:rPr>
              <a:t>).</a:t>
            </a:r>
            <a:endParaRPr lang="ru-RU" sz="1400" b="1" dirty="0" smtClean="0">
              <a:solidFill>
                <a:srgbClr val="354A55"/>
              </a:solidFill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sz="1400" b="1" dirty="0" smtClean="0">
              <a:solidFill>
                <a:srgbClr val="354A55"/>
              </a:solidFill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400" b="1" i="1" dirty="0" smtClean="0">
                <a:solidFill>
                  <a:srgbClr val="354A55"/>
                </a:solidFill>
                <a:latin typeface="Arial Narrow" pitchFamily="34" charset="0"/>
              </a:rPr>
              <a:t>Воронцов </a:t>
            </a:r>
            <a:r>
              <a:rPr lang="ru-RU" sz="1400" b="1" i="1" dirty="0">
                <a:solidFill>
                  <a:srgbClr val="354A55"/>
                </a:solidFill>
                <a:latin typeface="Arial Narrow" pitchFamily="34" charset="0"/>
              </a:rPr>
              <a:t>К. В., Фрей А. И., Апишев М. А., Ромов П. А., Суворова М. А., Янина А.</a:t>
            </a:r>
            <a:r>
              <a:rPr lang="ru-RU" sz="1400" b="1" dirty="0">
                <a:solidFill>
                  <a:srgbClr val="354A55"/>
                </a:solidFill>
                <a:latin typeface="Arial Narrow" pitchFamily="34" charset="0"/>
              </a:rPr>
              <a:t> О. </a:t>
            </a:r>
            <a:r>
              <a:rPr lang="en-US" sz="1400" b="1" dirty="0">
                <a:solidFill>
                  <a:srgbClr val="354A55"/>
                </a:solidFill>
                <a:latin typeface="Arial Narrow" pitchFamily="34" charset="0"/>
              </a:rPr>
              <a:t>BigARTM</a:t>
            </a:r>
            <a:r>
              <a:rPr lang="ru-RU" sz="1400" b="1" dirty="0">
                <a:solidFill>
                  <a:srgbClr val="354A55"/>
                </a:solidFill>
                <a:latin typeface="Arial Narrow" pitchFamily="34" charset="0"/>
              </a:rPr>
              <a:t>: библиотека с открытым кодом для тематического моделирования больших текстовых коллекций // Аналитика и управление данными в областях с интенсивным использованием данных. </a:t>
            </a:r>
            <a:r>
              <a:rPr lang="en-US" sz="1400" b="1" dirty="0">
                <a:solidFill>
                  <a:srgbClr val="354A55"/>
                </a:solidFill>
                <a:latin typeface="Arial Narrow" pitchFamily="34" charset="0"/>
              </a:rPr>
              <a:t>XVII</a:t>
            </a:r>
            <a:r>
              <a:rPr lang="ru-RU" sz="1400" b="1" dirty="0">
                <a:solidFill>
                  <a:srgbClr val="354A55"/>
                </a:solidFill>
                <a:latin typeface="Arial Narrow" pitchFamily="34" charset="0"/>
              </a:rPr>
              <a:t> Международная конференция </a:t>
            </a:r>
            <a:r>
              <a:rPr lang="en-US" sz="1400" b="1" dirty="0">
                <a:solidFill>
                  <a:srgbClr val="354A55"/>
                </a:solidFill>
                <a:latin typeface="Arial Narrow" pitchFamily="34" charset="0"/>
              </a:rPr>
              <a:t>DAMDID</a:t>
            </a:r>
            <a:r>
              <a:rPr lang="ru-RU" sz="1400" b="1" dirty="0">
                <a:solidFill>
                  <a:srgbClr val="354A55"/>
                </a:solidFill>
                <a:latin typeface="Arial Narrow" pitchFamily="34" charset="0"/>
              </a:rPr>
              <a:t>/</a:t>
            </a:r>
            <a:r>
              <a:rPr lang="en-US" sz="1400" b="1" dirty="0">
                <a:solidFill>
                  <a:srgbClr val="354A55"/>
                </a:solidFill>
                <a:latin typeface="Arial Narrow" pitchFamily="34" charset="0"/>
              </a:rPr>
              <a:t>RCDL</a:t>
            </a:r>
            <a:r>
              <a:rPr lang="ru-RU" sz="1400" b="1" dirty="0">
                <a:solidFill>
                  <a:srgbClr val="354A55"/>
                </a:solidFill>
                <a:latin typeface="Arial Narrow" pitchFamily="34" charset="0"/>
              </a:rPr>
              <a:t>’2015, Обнинск, 13-16 октября </a:t>
            </a:r>
            <a:r>
              <a:rPr lang="ru-RU" sz="1400" b="1" dirty="0" smtClean="0">
                <a:solidFill>
                  <a:srgbClr val="354A55"/>
                </a:solidFill>
                <a:latin typeface="Arial Narrow" pitchFamily="34" charset="0"/>
              </a:rPr>
              <a:t>2015.</a:t>
            </a:r>
            <a:endParaRPr lang="ru-RU" sz="1400" b="1" dirty="0" smtClean="0">
              <a:solidFill>
                <a:srgbClr val="354A55"/>
              </a:solidFill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sz="1400" b="1" dirty="0" smtClean="0">
              <a:solidFill>
                <a:srgbClr val="354A55"/>
              </a:solidFill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400" b="1" i="1" dirty="0" smtClean="0">
                <a:solidFill>
                  <a:srgbClr val="354A55"/>
                </a:solidFill>
                <a:latin typeface="Arial Narrow" pitchFamily="34" charset="0"/>
              </a:rPr>
              <a:t>K</a:t>
            </a:r>
            <a:r>
              <a:rPr lang="en-US" sz="1400" b="1" i="1" dirty="0">
                <a:solidFill>
                  <a:srgbClr val="354A55"/>
                </a:solidFill>
                <a:latin typeface="Arial Narrow" pitchFamily="34" charset="0"/>
              </a:rPr>
              <a:t>. </a:t>
            </a:r>
            <a:r>
              <a:rPr lang="en-US" sz="1400" b="1" i="1" dirty="0" err="1">
                <a:solidFill>
                  <a:srgbClr val="354A55"/>
                </a:solidFill>
                <a:latin typeface="Arial Narrow" pitchFamily="34" charset="0"/>
              </a:rPr>
              <a:t>Vorontsov</a:t>
            </a:r>
            <a:r>
              <a:rPr lang="en-US" sz="1400" b="1" i="1" dirty="0">
                <a:solidFill>
                  <a:srgbClr val="354A55"/>
                </a:solidFill>
                <a:latin typeface="Arial Narrow" pitchFamily="34" charset="0"/>
              </a:rPr>
              <a:t>, O. </a:t>
            </a:r>
            <a:r>
              <a:rPr lang="en-US" sz="1400" b="1" i="1" dirty="0" err="1">
                <a:solidFill>
                  <a:srgbClr val="354A55"/>
                </a:solidFill>
                <a:latin typeface="Arial Narrow" pitchFamily="34" charset="0"/>
              </a:rPr>
              <a:t>Frei</a:t>
            </a:r>
            <a:r>
              <a:rPr lang="en-US" sz="1400" b="1" i="1" dirty="0">
                <a:solidFill>
                  <a:srgbClr val="354A55"/>
                </a:solidFill>
                <a:latin typeface="Arial Narrow" pitchFamily="34" charset="0"/>
              </a:rPr>
              <a:t>, M. Apishev., P. </a:t>
            </a:r>
            <a:r>
              <a:rPr lang="en-US" sz="1400" b="1" i="1" dirty="0" err="1">
                <a:solidFill>
                  <a:srgbClr val="354A55"/>
                </a:solidFill>
                <a:latin typeface="Arial Narrow" pitchFamily="34" charset="0"/>
              </a:rPr>
              <a:t>Romov</a:t>
            </a:r>
            <a:r>
              <a:rPr lang="en-US" sz="1400" b="1" i="1" dirty="0">
                <a:solidFill>
                  <a:srgbClr val="354A55"/>
                </a:solidFill>
                <a:latin typeface="Arial Narrow" pitchFamily="34" charset="0"/>
              </a:rPr>
              <a:t>, M.</a:t>
            </a:r>
            <a:r>
              <a:rPr lang="en-US" sz="1400" b="1" dirty="0">
                <a:solidFill>
                  <a:srgbClr val="354A55"/>
                </a:solidFill>
                <a:latin typeface="Arial Narrow" pitchFamily="34" charset="0"/>
              </a:rPr>
              <a:t> </a:t>
            </a:r>
            <a:r>
              <a:rPr lang="en-US" sz="1400" b="1" i="1" dirty="0" err="1">
                <a:solidFill>
                  <a:srgbClr val="354A55"/>
                </a:solidFill>
                <a:latin typeface="Arial Narrow" pitchFamily="34" charset="0"/>
              </a:rPr>
              <a:t>Suvorova</a:t>
            </a:r>
            <a:r>
              <a:rPr lang="en-US" sz="1400" b="1" i="1" dirty="0">
                <a:solidFill>
                  <a:srgbClr val="354A55"/>
                </a:solidFill>
                <a:latin typeface="Arial Narrow" pitchFamily="34" charset="0"/>
              </a:rPr>
              <a:t>, A. </a:t>
            </a:r>
            <a:r>
              <a:rPr lang="en-US" sz="1400" b="1" i="1" dirty="0" err="1">
                <a:solidFill>
                  <a:srgbClr val="354A55"/>
                </a:solidFill>
                <a:latin typeface="Arial Narrow" pitchFamily="34" charset="0"/>
              </a:rPr>
              <a:t>Yanina</a:t>
            </a:r>
            <a:r>
              <a:rPr lang="en-US" sz="1400" b="1" i="1" dirty="0">
                <a:solidFill>
                  <a:srgbClr val="354A55"/>
                </a:solidFill>
                <a:latin typeface="Arial Narrow" pitchFamily="34" charset="0"/>
              </a:rPr>
              <a:t>.</a:t>
            </a:r>
            <a:r>
              <a:rPr lang="en-US" sz="1400" b="1" dirty="0">
                <a:solidFill>
                  <a:srgbClr val="354A55"/>
                </a:solidFill>
                <a:latin typeface="Arial Narrow" pitchFamily="34" charset="0"/>
              </a:rPr>
              <a:t> BigARTM: Non-Bayesian Additive Regularization for Multimodal Topic Modeling of Large Collections // CIKM 2015 Workshop on Topic Models: Post-Processing and </a:t>
            </a:r>
            <a:r>
              <a:rPr lang="en-US" sz="1400" b="1" dirty="0" smtClean="0">
                <a:solidFill>
                  <a:srgbClr val="354A55"/>
                </a:solidFill>
                <a:latin typeface="Arial Narrow" pitchFamily="34" charset="0"/>
              </a:rPr>
              <a:t>Applications</a:t>
            </a:r>
            <a:r>
              <a:rPr lang="ru-RU" sz="1400" b="1" dirty="0" smtClean="0">
                <a:solidFill>
                  <a:srgbClr val="354A55"/>
                </a:solidFill>
                <a:latin typeface="Arial Narrow" pitchFamily="34" charset="0"/>
              </a:rPr>
              <a:t>, 19-24 </a:t>
            </a:r>
            <a:r>
              <a:rPr lang="en-US" sz="1400" b="1" dirty="0" smtClean="0">
                <a:solidFill>
                  <a:srgbClr val="354A55"/>
                </a:solidFill>
                <a:latin typeface="Arial Narrow" pitchFamily="34" charset="0"/>
              </a:rPr>
              <a:t>October 2015</a:t>
            </a:r>
            <a:r>
              <a:rPr lang="en-US" sz="1400" b="1" dirty="0" smtClean="0">
                <a:solidFill>
                  <a:srgbClr val="354A55"/>
                </a:solidFill>
                <a:latin typeface="Arial Narrow" pitchFamily="34" charset="0"/>
              </a:rPr>
              <a:t>.</a:t>
            </a: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>
              <a:solidFill>
                <a:srgbClr val="354A55"/>
              </a:solidFill>
              <a:latin typeface="Arial Narrow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811792" y="2475937"/>
            <a:ext cx="2765280" cy="840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354A55"/>
                </a:solidFill>
                <a:latin typeface="Arial Narrow" pitchFamily="34" charset="0"/>
              </a:rPr>
              <a:t>Ломоносов 2015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354A55"/>
                </a:solidFill>
                <a:latin typeface="Arial Narrow" pitchFamily="34" charset="0"/>
              </a:rPr>
              <a:t>CIKM </a:t>
            </a:r>
            <a:r>
              <a:rPr lang="en-US" sz="1600" b="1" dirty="0" smtClean="0">
                <a:solidFill>
                  <a:srgbClr val="354A55"/>
                </a:solidFill>
                <a:latin typeface="Arial Narrow" pitchFamily="34" charset="0"/>
              </a:rPr>
              <a:t>TM </a:t>
            </a:r>
            <a:r>
              <a:rPr lang="en-US" sz="1600" b="1" dirty="0" smtClean="0">
                <a:solidFill>
                  <a:srgbClr val="354A55"/>
                </a:solidFill>
                <a:latin typeface="Arial Narrow" pitchFamily="34" charset="0"/>
              </a:rPr>
              <a:t>Workshop 2015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354A55"/>
                </a:solidFill>
                <a:latin typeface="Arial Narrow" pitchFamily="34" charset="0"/>
              </a:rPr>
              <a:t>Data Fest #1, 2015</a:t>
            </a:r>
            <a:endParaRPr lang="ru-RU" sz="1600" b="1" dirty="0" smtClean="0">
              <a:solidFill>
                <a:srgbClr val="354A55"/>
              </a:solidFill>
              <a:latin typeface="Arial Narrow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685798" y="1941426"/>
            <a:ext cx="7772400" cy="377997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2000" b="1" dirty="0">
                <a:solidFill>
                  <a:srgbClr val="354A55"/>
                </a:solidFill>
                <a:latin typeface="Arial Narrow"/>
                <a:cs typeface="Arial Narrow"/>
              </a:rPr>
              <a:t>Конференции по тематике проекта: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    </a:t>
            </a:r>
            <a:br>
              <a:rPr lang="ru-RU" sz="2000" b="1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7631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789</Words>
  <Application>Microsoft Office PowerPoint</Application>
  <PresentationFormat>Экран (4:3)</PresentationFormat>
  <Paragraphs>86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Wingdings</vt:lpstr>
      <vt:lpstr>Office Theme</vt:lpstr>
      <vt:lpstr>Программное обеспечение  с открытым кодом для тематического моделирования больших текстовых коллекций   Апишев Мурат Азаматович Воронцов Константин Вячеславович  ВМК МГУ им. М. В. Ломоносова </vt:lpstr>
      <vt:lpstr>Цель проекта – создание общедоступной вычислительной технологии для тематического моделирования больших разнородных коллекций текстов на естественных языках.  Задача проекта – расширение библиотеки тематического моделирования с открытым кодом BigARTM и её применение  в различных прикладных проектах, связанных с информационным поиском и анализом больших текстовых коллекций.  Актуальность проекта обусловлена лавинообразным ростом объёмов текстовой информации и быстрым развитием технологий тематического моделирования и разведочного поиска во всём мире. </vt:lpstr>
      <vt:lpstr>Описание проекта   </vt:lpstr>
      <vt:lpstr> Ожидаемые результаты и их научная новизна       </vt:lpstr>
      <vt:lpstr>Практическая значимость: в настоящее время уже начаты работы,  либо ведутся переговоры с потенциальными партнёрами и заказчиками:</vt:lpstr>
      <vt:lpstr>Организации, которые способствуют развитию исследования</vt:lpstr>
      <vt:lpstr>Примерные сроки реализации проекта – 2 года  Требуемые ресурсы </vt:lpstr>
      <vt:lpstr>План-график реализации    </vt:lpstr>
      <vt:lpstr>Конференции по тематике проекта:       </vt:lpstr>
      <vt:lpstr>Смежные научные проекты:      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Сюда пишется основной заголовок презентации</dc:title>
  <dc:creator>platon</dc:creator>
  <cp:lastModifiedBy>Konstantin Vorontsov</cp:lastModifiedBy>
  <cp:revision>65</cp:revision>
  <dcterms:created xsi:type="dcterms:W3CDTF">2015-03-29T09:58:20Z</dcterms:created>
  <dcterms:modified xsi:type="dcterms:W3CDTF">2015-10-17T16:01:10Z</dcterms:modified>
</cp:coreProperties>
</file>